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4"/>
  </p:notesMasterIdLst>
  <p:sldIdLst>
    <p:sldId id="256" r:id="rId2"/>
    <p:sldId id="257" r:id="rId3"/>
    <p:sldId id="260" r:id="rId4"/>
    <p:sldId id="296" r:id="rId5"/>
    <p:sldId id="305" r:id="rId6"/>
    <p:sldId id="306" r:id="rId7"/>
    <p:sldId id="308" r:id="rId8"/>
    <p:sldId id="310" r:id="rId9"/>
    <p:sldId id="311" r:id="rId10"/>
    <p:sldId id="262" r:id="rId11"/>
    <p:sldId id="312" r:id="rId12"/>
    <p:sldId id="299" r:id="rId13"/>
    <p:sldId id="313" r:id="rId14"/>
    <p:sldId id="315" r:id="rId15"/>
    <p:sldId id="316" r:id="rId16"/>
    <p:sldId id="317" r:id="rId17"/>
    <p:sldId id="320" r:id="rId18"/>
    <p:sldId id="321" r:id="rId19"/>
    <p:sldId id="323" r:id="rId20"/>
    <p:sldId id="324" r:id="rId21"/>
    <p:sldId id="300" r:id="rId22"/>
    <p:sldId id="301" r:id="rId23"/>
    <p:sldId id="302" r:id="rId24"/>
    <p:sldId id="303" r:id="rId25"/>
    <p:sldId id="304" r:id="rId26"/>
    <p:sldId id="274" r:id="rId27"/>
    <p:sldId id="275" r:id="rId28"/>
    <p:sldId id="297" r:id="rId29"/>
    <p:sldId id="263" r:id="rId30"/>
    <p:sldId id="298" r:id="rId31"/>
    <p:sldId id="265" r:id="rId32"/>
    <p:sldId id="318" r:id="rId33"/>
  </p:sldIdLst>
  <p:sldSz cx="9144000" cy="5143500" type="screen16x9"/>
  <p:notesSz cx="6858000" cy="9144000"/>
  <p:embeddedFontLst>
    <p:embeddedFont>
      <p:font typeface="Bakbak One" panose="020B0604020202020204" charset="0"/>
      <p:regular r:id="rId35"/>
    </p:embeddedFont>
    <p:embeddedFont>
      <p:font typeface="Cabin"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BF4529-BD90-4FCB-BA67-A1A9F6C81011}">
  <a:tblStyle styleId="{5ABF4529-BD90-4FCB-BA67-A1A9F6C810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EB8E3C3-0628-42D3-87B4-713B3D0E32B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331" autoAdjust="0"/>
  </p:normalViewPr>
  <p:slideViewPr>
    <p:cSldViewPr snapToGrid="0">
      <p:cViewPr varScale="1">
        <p:scale>
          <a:sx n="150" d="100"/>
          <a:sy n="150"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e10ce8df18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e10ce8df18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370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e10ce8df1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e10ce8df1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339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0133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e10fec695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e10fec695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e10fec695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e10fec695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1523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e10ce8df1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e10ce8df1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e10ce8df18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e10ce8df18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e0fd1307bb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e0fd1307bb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Raspberry Pi 5 (4GB)		70$</a:t>
            </a:r>
          </a:p>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Camera Module (Logitech C270)	20$</a:t>
            </a:r>
          </a:p>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ELECROW 5″ Touch Screen Monitor	40$</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Power &amp; Enclosure		15$</a:t>
            </a:r>
          </a:p>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1" i="0" u="sng" strike="noStrike" cap="none" dirty="0">
                <a:solidFill>
                  <a:srgbClr val="000000"/>
                </a:solidFill>
                <a:effectLst/>
                <a:latin typeface="Arial"/>
                <a:ea typeface="Arial"/>
                <a:cs typeface="Arial"/>
                <a:sym typeface="Arial"/>
              </a:rPr>
              <a:t>Total:</a:t>
            </a:r>
            <a:r>
              <a:rPr lang="en-US" sz="1100" b="0" i="0" u="none" strike="noStrike" cap="none" dirty="0">
                <a:solidFill>
                  <a:srgbClr val="000000"/>
                </a:solidFill>
                <a:effectLst/>
                <a:latin typeface="Arial"/>
                <a:ea typeface="Arial"/>
                <a:cs typeface="Arial"/>
                <a:sym typeface="Arial"/>
              </a:rPr>
              <a:t>			150$</a:t>
            </a:r>
          </a:p>
          <a:p>
            <a:pPr marL="158750" marR="0" lvl="0" indent="0" algn="l" defTabSz="914400" rtl="0" eaLnBrk="1" fontAlgn="ctr"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911021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e10ce8df18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e10ce8df1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Reduces food waste   </a:t>
            </a:r>
          </a:p>
          <a:p>
            <a:pPr marL="0" lvl="0" indent="0" algn="l" rtl="0">
              <a:spcBef>
                <a:spcPts val="0"/>
              </a:spcBef>
              <a:spcAft>
                <a:spcPts val="0"/>
              </a:spcAft>
              <a:buNone/>
            </a:pPr>
            <a:r>
              <a:rPr lang="en-US" dirty="0"/>
              <a:t>Tracks stored items and expiration dates, helping households consume food before it spoils.</a:t>
            </a:r>
          </a:p>
          <a:p>
            <a:pPr marL="171450" lvl="0" indent="-171450" algn="l" rtl="0">
              <a:spcBef>
                <a:spcPts val="0"/>
              </a:spcBef>
              <a:spcAft>
                <a:spcPts val="0"/>
              </a:spcAft>
            </a:pPr>
            <a:r>
              <a:rPr lang="en-US" dirty="0"/>
              <a:t>Supports responsible consumption (UN SDG 12)   </a:t>
            </a:r>
          </a:p>
          <a:p>
            <a:pPr marL="0" lvl="0" indent="0" algn="l" rtl="0">
              <a:spcBef>
                <a:spcPts val="0"/>
              </a:spcBef>
              <a:spcAft>
                <a:spcPts val="0"/>
              </a:spcAft>
              <a:buNone/>
            </a:pPr>
            <a:r>
              <a:rPr lang="en-US" dirty="0"/>
              <a:t>Encourages smarter shopping, storage, and meal planning through real-time inventory awareness.</a:t>
            </a:r>
          </a:p>
          <a:p>
            <a:pPr marL="171450" lvl="0" indent="-171450" algn="l" rtl="0">
              <a:spcBef>
                <a:spcPts val="0"/>
              </a:spcBef>
              <a:spcAft>
                <a:spcPts val="0"/>
              </a:spcAft>
            </a:pPr>
            <a:r>
              <a:rPr lang="en-US" dirty="0"/>
              <a:t>Lower carbon footprint  </a:t>
            </a:r>
          </a:p>
          <a:p>
            <a:pPr marL="0" lvl="0" indent="0" algn="l" rtl="0">
              <a:spcBef>
                <a:spcPts val="0"/>
              </a:spcBef>
              <a:spcAft>
                <a:spcPts val="0"/>
              </a:spcAft>
              <a:buNone/>
            </a:pPr>
            <a:r>
              <a:rPr lang="en-US" dirty="0"/>
              <a:t>Food waste reduction directly cuts greenhouse gas emissions from production and disposal.</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e10ce8df1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e10ce8df1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933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2576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Smart Fridge system demonstrates how </a:t>
            </a:r>
            <a:r>
              <a:rPr lang="en-US" b="1" dirty="0"/>
              <a:t>computer vision and intelligent software</a:t>
            </a:r>
            <a:r>
              <a:rPr lang="en-US" dirty="0"/>
              <a:t> can be applied to everyday household problems.</a:t>
            </a:r>
          </a:p>
          <a:p>
            <a:r>
              <a:rPr lang="en-US" dirty="0"/>
              <a:t>By </a:t>
            </a:r>
            <a:r>
              <a:rPr lang="en-US" b="1" dirty="0"/>
              <a:t>automating food tracking, monitoring expiration dates, and suggesting recipes</a:t>
            </a:r>
            <a:r>
              <a:rPr lang="en-US" dirty="0"/>
              <a:t>, the system helps reduce food waste and improve user convenience.</a:t>
            </a:r>
          </a:p>
          <a:p>
            <a:r>
              <a:rPr lang="en-US" dirty="0"/>
              <a:t>The project is </a:t>
            </a:r>
            <a:r>
              <a:rPr lang="en-US" b="1" dirty="0"/>
              <a:t>scalable and extensible</a:t>
            </a:r>
            <a:r>
              <a:rPr lang="en-US" dirty="0"/>
              <a:t>, allowing future features such as personalization, multi-user support, and mobile integration.</a:t>
            </a:r>
          </a:p>
          <a:p>
            <a:r>
              <a:rPr lang="en-US" dirty="0"/>
              <a:t>Overall, this solution shows strong potential as a </a:t>
            </a:r>
            <a:r>
              <a:rPr lang="en-US" b="1" dirty="0"/>
              <a:t>practical, sustainable, and market-ready smart home product</a:t>
            </a:r>
            <a:r>
              <a:rPr lang="en-US" dirty="0"/>
              <a:t>.</a:t>
            </a:r>
          </a:p>
        </p:txBody>
      </p:sp>
    </p:spTree>
    <p:extLst>
      <p:ext uri="{BB962C8B-B14F-4D97-AF65-F5344CB8AC3E}">
        <p14:creationId xmlns:p14="http://schemas.microsoft.com/office/powerpoint/2010/main" val="3297727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1554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968850" y="2211414"/>
            <a:ext cx="4434900" cy="1522800"/>
          </a:xfrm>
          <a:prstGeom prst="rect">
            <a:avLst/>
          </a:prstGeom>
        </p:spPr>
        <p:txBody>
          <a:bodyPr spcFirstLastPara="1" wrap="square" lIns="91425" tIns="91425" rIns="91425" bIns="91425" anchor="t" anchorCtr="0">
            <a:noAutofit/>
          </a:bodyPr>
          <a:lstStyle>
            <a:lvl1pPr lvl="0" algn="l" rtl="0">
              <a:lnSpc>
                <a:spcPct val="80000"/>
              </a:lnSpc>
              <a:spcBef>
                <a:spcPts val="0"/>
              </a:spcBef>
              <a:spcAft>
                <a:spcPts val="0"/>
              </a:spcAft>
              <a:buSzPts val="5200"/>
              <a:buNone/>
              <a:defRPr sz="8500"/>
            </a:lvl1pPr>
            <a:lvl2pPr lvl="1" algn="ctr" rtl="0">
              <a:spcBef>
                <a:spcPts val="10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968850" y="3734201"/>
            <a:ext cx="4434900" cy="40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19"/>
        <p:cNvGrpSpPr/>
        <p:nvPr/>
      </p:nvGrpSpPr>
      <p:grpSpPr>
        <a:xfrm>
          <a:off x="0" y="0"/>
          <a:ext cx="0" cy="0"/>
          <a:chOff x="0" y="0"/>
          <a:chExt cx="0" cy="0"/>
        </a:xfrm>
      </p:grpSpPr>
      <p:pic>
        <p:nvPicPr>
          <p:cNvPr id="120" name="Google Shape;120;p19"/>
          <p:cNvPicPr preferRelativeResize="0"/>
          <p:nvPr/>
        </p:nvPicPr>
        <p:blipFill rotWithShape="1">
          <a:blip r:embed="rId2">
            <a:alphaModFix amt="30000"/>
          </a:blip>
          <a:srcRect t="10769" b="4963"/>
          <a:stretch/>
        </p:blipFill>
        <p:spPr>
          <a:xfrm>
            <a:off x="-8526" y="0"/>
            <a:ext cx="9144003" cy="5143502"/>
          </a:xfrm>
          <a:prstGeom prst="rect">
            <a:avLst/>
          </a:prstGeom>
          <a:noFill/>
          <a:ln>
            <a:noFill/>
          </a:ln>
        </p:spPr>
      </p:pic>
      <p:grpSp>
        <p:nvGrpSpPr>
          <p:cNvPr id="121" name="Google Shape;121;p19"/>
          <p:cNvGrpSpPr/>
          <p:nvPr/>
        </p:nvGrpSpPr>
        <p:grpSpPr>
          <a:xfrm flipH="1">
            <a:off x="342" y="0"/>
            <a:ext cx="9143660" cy="5155200"/>
            <a:chOff x="404150" y="0"/>
            <a:chExt cx="10133725" cy="5155200"/>
          </a:xfrm>
        </p:grpSpPr>
        <p:sp>
          <p:nvSpPr>
            <p:cNvPr id="122" name="Google Shape;122;p19"/>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9"/>
          <p:cNvSpPr txBox="1">
            <a:spLocks noGrp="1"/>
          </p:cNvSpPr>
          <p:nvPr>
            <p:ph type="subTitle" idx="1"/>
          </p:nvPr>
        </p:nvSpPr>
        <p:spPr>
          <a:xfrm>
            <a:off x="2152784" y="1095500"/>
            <a:ext cx="4838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25" name="Google Shape;125;p19"/>
          <p:cNvSpPr txBox="1">
            <a:spLocks noGrp="1"/>
          </p:cNvSpPr>
          <p:nvPr>
            <p:ph type="subTitle" idx="2"/>
          </p:nvPr>
        </p:nvSpPr>
        <p:spPr>
          <a:xfrm>
            <a:off x="2152784" y="1504100"/>
            <a:ext cx="4838400" cy="7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9"/>
          <p:cNvSpPr txBox="1">
            <a:spLocks noGrp="1"/>
          </p:cNvSpPr>
          <p:nvPr>
            <p:ph type="subTitle" idx="3"/>
          </p:nvPr>
        </p:nvSpPr>
        <p:spPr>
          <a:xfrm>
            <a:off x="2152807" y="2700500"/>
            <a:ext cx="4838400" cy="71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19"/>
          <p:cNvSpPr txBox="1">
            <a:spLocks noGrp="1"/>
          </p:cNvSpPr>
          <p:nvPr>
            <p:ph type="subTitle" idx="4"/>
          </p:nvPr>
        </p:nvSpPr>
        <p:spPr>
          <a:xfrm>
            <a:off x="2152796" y="3896900"/>
            <a:ext cx="4838400" cy="7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9" name="Google Shape;129;p19"/>
          <p:cNvSpPr txBox="1">
            <a:spLocks noGrp="1"/>
          </p:cNvSpPr>
          <p:nvPr>
            <p:ph type="subTitle" idx="5"/>
          </p:nvPr>
        </p:nvSpPr>
        <p:spPr>
          <a:xfrm>
            <a:off x="2152803" y="2291900"/>
            <a:ext cx="48384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30" name="Google Shape;130;p19"/>
          <p:cNvSpPr txBox="1">
            <a:spLocks noGrp="1"/>
          </p:cNvSpPr>
          <p:nvPr>
            <p:ph type="subTitle" idx="6"/>
          </p:nvPr>
        </p:nvSpPr>
        <p:spPr>
          <a:xfrm>
            <a:off x="2152816" y="3488300"/>
            <a:ext cx="4838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31"/>
        <p:cNvGrpSpPr/>
        <p:nvPr/>
      </p:nvGrpSpPr>
      <p:grpSpPr>
        <a:xfrm>
          <a:off x="0" y="0"/>
          <a:ext cx="0" cy="0"/>
          <a:chOff x="0" y="0"/>
          <a:chExt cx="0" cy="0"/>
        </a:xfrm>
      </p:grpSpPr>
      <p:pic>
        <p:nvPicPr>
          <p:cNvPr id="132" name="Google Shape;132;p20"/>
          <p:cNvPicPr preferRelativeResize="0"/>
          <p:nvPr/>
        </p:nvPicPr>
        <p:blipFill rotWithShape="1">
          <a:blip r:embed="rId2">
            <a:alphaModFix amt="30000"/>
          </a:blip>
          <a:srcRect t="5460" b="10264"/>
          <a:stretch/>
        </p:blipFill>
        <p:spPr>
          <a:xfrm rot="10800000">
            <a:off x="-8526" y="11698"/>
            <a:ext cx="9144003" cy="5143502"/>
          </a:xfrm>
          <a:prstGeom prst="rect">
            <a:avLst/>
          </a:prstGeom>
          <a:noFill/>
          <a:ln>
            <a:noFill/>
          </a:ln>
        </p:spPr>
      </p:pic>
      <p:grpSp>
        <p:nvGrpSpPr>
          <p:cNvPr id="133" name="Google Shape;133;p20"/>
          <p:cNvGrpSpPr/>
          <p:nvPr/>
        </p:nvGrpSpPr>
        <p:grpSpPr>
          <a:xfrm rot="10800000">
            <a:off x="342" y="0"/>
            <a:ext cx="9143660" cy="5155200"/>
            <a:chOff x="404150" y="0"/>
            <a:chExt cx="10133725" cy="5155200"/>
          </a:xfrm>
        </p:grpSpPr>
        <p:sp>
          <p:nvSpPr>
            <p:cNvPr id="134" name="Google Shape;134;p20"/>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0"/>
          <p:cNvSpPr txBox="1">
            <a:spLocks noGrp="1"/>
          </p:cNvSpPr>
          <p:nvPr>
            <p:ph type="subTitle" idx="1"/>
          </p:nvPr>
        </p:nvSpPr>
        <p:spPr>
          <a:xfrm>
            <a:off x="1229023" y="1583475"/>
            <a:ext cx="31947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37" name="Google Shape;137;p20"/>
          <p:cNvSpPr txBox="1">
            <a:spLocks noGrp="1"/>
          </p:cNvSpPr>
          <p:nvPr>
            <p:ph type="subTitle" idx="2"/>
          </p:nvPr>
        </p:nvSpPr>
        <p:spPr>
          <a:xfrm>
            <a:off x="1229023" y="1992075"/>
            <a:ext cx="3194700" cy="905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0"/>
          <p:cNvSpPr txBox="1">
            <a:spLocks noGrp="1"/>
          </p:cNvSpPr>
          <p:nvPr>
            <p:ph type="subTitle" idx="3"/>
          </p:nvPr>
        </p:nvSpPr>
        <p:spPr>
          <a:xfrm>
            <a:off x="4720277" y="1992075"/>
            <a:ext cx="3194700" cy="9051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9" name="Google Shape;139;p20"/>
          <p:cNvSpPr txBox="1">
            <a:spLocks noGrp="1"/>
          </p:cNvSpPr>
          <p:nvPr>
            <p:ph type="subTitle" idx="4"/>
          </p:nvPr>
        </p:nvSpPr>
        <p:spPr>
          <a:xfrm>
            <a:off x="1229023" y="3458200"/>
            <a:ext cx="3194700" cy="905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0" name="Google Shape;140;p20"/>
          <p:cNvSpPr txBox="1">
            <a:spLocks noGrp="1"/>
          </p:cNvSpPr>
          <p:nvPr>
            <p:ph type="subTitle" idx="5"/>
          </p:nvPr>
        </p:nvSpPr>
        <p:spPr>
          <a:xfrm>
            <a:off x="4720277" y="3458200"/>
            <a:ext cx="3194700" cy="9051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20"/>
          <p:cNvSpPr txBox="1">
            <a:spLocks noGrp="1"/>
          </p:cNvSpPr>
          <p:nvPr>
            <p:ph type="subTitle" idx="6"/>
          </p:nvPr>
        </p:nvSpPr>
        <p:spPr>
          <a:xfrm>
            <a:off x="1229023" y="3049600"/>
            <a:ext cx="31947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43" name="Google Shape;143;p20"/>
          <p:cNvSpPr txBox="1">
            <a:spLocks noGrp="1"/>
          </p:cNvSpPr>
          <p:nvPr>
            <p:ph type="subTitle" idx="7"/>
          </p:nvPr>
        </p:nvSpPr>
        <p:spPr>
          <a:xfrm>
            <a:off x="4720276" y="1583475"/>
            <a:ext cx="31947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44" name="Google Shape;144;p20"/>
          <p:cNvSpPr txBox="1">
            <a:spLocks noGrp="1"/>
          </p:cNvSpPr>
          <p:nvPr>
            <p:ph type="subTitle" idx="8"/>
          </p:nvPr>
        </p:nvSpPr>
        <p:spPr>
          <a:xfrm>
            <a:off x="4720276" y="3049600"/>
            <a:ext cx="31947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63"/>
        <p:cNvGrpSpPr/>
        <p:nvPr/>
      </p:nvGrpSpPr>
      <p:grpSpPr>
        <a:xfrm>
          <a:off x="0" y="0"/>
          <a:ext cx="0" cy="0"/>
          <a:chOff x="0" y="0"/>
          <a:chExt cx="0" cy="0"/>
        </a:xfrm>
      </p:grpSpPr>
      <p:sp>
        <p:nvSpPr>
          <p:cNvPr id="164" name="Google Shape;164;p22"/>
          <p:cNvSpPr txBox="1">
            <a:spLocks noGrp="1"/>
          </p:cNvSpPr>
          <p:nvPr>
            <p:ph type="ctrTitle"/>
          </p:nvPr>
        </p:nvSpPr>
        <p:spPr>
          <a:xfrm>
            <a:off x="4330418" y="773000"/>
            <a:ext cx="4322100" cy="99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5" name="Google Shape;165;p22"/>
          <p:cNvSpPr txBox="1">
            <a:spLocks noGrp="1"/>
          </p:cNvSpPr>
          <p:nvPr>
            <p:ph type="subTitle" idx="1"/>
          </p:nvPr>
        </p:nvSpPr>
        <p:spPr>
          <a:xfrm>
            <a:off x="4325500" y="1770800"/>
            <a:ext cx="4332000" cy="111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100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6"/>
        <p:cNvGrpSpPr/>
        <p:nvPr/>
      </p:nvGrpSpPr>
      <p:grpSpPr>
        <a:xfrm>
          <a:off x="0" y="0"/>
          <a:ext cx="0" cy="0"/>
          <a:chOff x="0" y="0"/>
          <a:chExt cx="0" cy="0"/>
        </a:xfrm>
      </p:grpSpPr>
      <p:pic>
        <p:nvPicPr>
          <p:cNvPr id="167" name="Google Shape;167;p23"/>
          <p:cNvPicPr preferRelativeResize="0"/>
          <p:nvPr/>
        </p:nvPicPr>
        <p:blipFill rotWithShape="1">
          <a:blip r:embed="rId2">
            <a:alphaModFix amt="30000"/>
          </a:blip>
          <a:srcRect l="5841" t="19690" r="14023" b="12782"/>
          <a:stretch/>
        </p:blipFill>
        <p:spPr>
          <a:xfrm>
            <a:off x="0" y="0"/>
            <a:ext cx="9144003" cy="5143502"/>
          </a:xfrm>
          <a:prstGeom prst="rect">
            <a:avLst/>
          </a:prstGeom>
          <a:noFill/>
          <a:ln>
            <a:noFill/>
          </a:ln>
        </p:spPr>
      </p:pic>
      <p:sp>
        <p:nvSpPr>
          <p:cNvPr id="168" name="Google Shape;168;p23"/>
          <p:cNvSpPr/>
          <p:nvPr/>
        </p:nvSpPr>
        <p:spPr>
          <a:xfrm rot="-5400000" flipH="1">
            <a:off x="490045" y="-490050"/>
            <a:ext cx="5155200" cy="61353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9"/>
        <p:cNvGrpSpPr/>
        <p:nvPr/>
      </p:nvGrpSpPr>
      <p:grpSpPr>
        <a:xfrm>
          <a:off x="0" y="0"/>
          <a:ext cx="0" cy="0"/>
          <a:chOff x="0" y="0"/>
          <a:chExt cx="0" cy="0"/>
        </a:xfrm>
      </p:grpSpPr>
      <p:pic>
        <p:nvPicPr>
          <p:cNvPr id="170" name="Google Shape;170;p24"/>
          <p:cNvPicPr preferRelativeResize="0"/>
          <p:nvPr/>
        </p:nvPicPr>
        <p:blipFill rotWithShape="1">
          <a:blip r:embed="rId2">
            <a:alphaModFix amt="90000"/>
          </a:blip>
          <a:srcRect t="7862" b="7862"/>
          <a:stretch/>
        </p:blipFill>
        <p:spPr>
          <a:xfrm>
            <a:off x="0" y="0"/>
            <a:ext cx="9144003" cy="5143502"/>
          </a:xfrm>
          <a:prstGeom prst="rect">
            <a:avLst/>
          </a:prstGeom>
          <a:noFill/>
          <a:ln>
            <a:noFill/>
          </a:ln>
        </p:spPr>
      </p:pic>
      <p:grpSp>
        <p:nvGrpSpPr>
          <p:cNvPr id="171" name="Google Shape;171;p24"/>
          <p:cNvGrpSpPr/>
          <p:nvPr/>
        </p:nvGrpSpPr>
        <p:grpSpPr>
          <a:xfrm>
            <a:off x="-8526" y="0"/>
            <a:ext cx="9143660" cy="5155200"/>
            <a:chOff x="404150" y="0"/>
            <a:chExt cx="10133725" cy="5155200"/>
          </a:xfrm>
        </p:grpSpPr>
        <p:sp>
          <p:nvSpPr>
            <p:cNvPr id="172" name="Google Shape;172;p2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rotWithShape="1">
          <a:blip r:embed="rId2">
            <a:alphaModFix amt="4000"/>
          </a:blip>
          <a:srcRect t="9204" b="6113"/>
          <a:stretch/>
        </p:blipFill>
        <p:spPr>
          <a:xfrm flipH="1">
            <a:off x="0" y="-24924"/>
            <a:ext cx="9144003" cy="5168425"/>
          </a:xfrm>
          <a:prstGeom prst="rect">
            <a:avLst/>
          </a:prstGeom>
          <a:noFill/>
          <a:ln>
            <a:noFill/>
          </a:ln>
        </p:spPr>
      </p:pic>
      <p:sp>
        <p:nvSpPr>
          <p:cNvPr id="13" name="Google Shape;13;p3"/>
          <p:cNvSpPr txBox="1">
            <a:spLocks noGrp="1"/>
          </p:cNvSpPr>
          <p:nvPr>
            <p:ph type="title"/>
          </p:nvPr>
        </p:nvSpPr>
        <p:spPr>
          <a:xfrm>
            <a:off x="5506725" y="2346600"/>
            <a:ext cx="2685600" cy="129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6148875" y="1504800"/>
            <a:ext cx="1401300" cy="841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rotWithShape="1">
          <a:blip r:embed="rId2">
            <a:alphaModFix amt="30000"/>
          </a:blip>
          <a:srcRect t="9204" b="6113"/>
          <a:stretch/>
        </p:blipFill>
        <p:spPr>
          <a:xfrm>
            <a:off x="0" y="-24924"/>
            <a:ext cx="9144003" cy="5168425"/>
          </a:xfrm>
          <a:prstGeom prst="rect">
            <a:avLst/>
          </a:prstGeom>
          <a:noFill/>
          <a:ln>
            <a:noFill/>
          </a:ln>
        </p:spPr>
      </p:pic>
      <p:grpSp>
        <p:nvGrpSpPr>
          <p:cNvPr id="17" name="Google Shape;17;p4"/>
          <p:cNvGrpSpPr/>
          <p:nvPr/>
        </p:nvGrpSpPr>
        <p:grpSpPr>
          <a:xfrm>
            <a:off x="-8526" y="0"/>
            <a:ext cx="9143660" cy="5155200"/>
            <a:chOff x="404150" y="0"/>
            <a:chExt cx="10133725" cy="5155200"/>
          </a:xfrm>
        </p:grpSpPr>
        <p:sp>
          <p:nvSpPr>
            <p:cNvPr id="18" name="Google Shape;18;p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20000" y="1228675"/>
            <a:ext cx="7704000" cy="3690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pic>
        <p:nvPicPr>
          <p:cNvPr id="46" name="Google Shape;46;p8"/>
          <p:cNvPicPr preferRelativeResize="0"/>
          <p:nvPr/>
        </p:nvPicPr>
        <p:blipFill rotWithShape="1">
          <a:blip r:embed="rId2">
            <a:alphaModFix amt="30000"/>
          </a:blip>
          <a:srcRect t="5460" b="10264"/>
          <a:stretch/>
        </p:blipFill>
        <p:spPr>
          <a:xfrm rot="10800000" flipH="1">
            <a:off x="0" y="0"/>
            <a:ext cx="9144003" cy="5143502"/>
          </a:xfrm>
          <a:prstGeom prst="rect">
            <a:avLst/>
          </a:prstGeom>
          <a:noFill/>
          <a:ln>
            <a:noFill/>
          </a:ln>
        </p:spPr>
      </p:pic>
      <p:grpSp>
        <p:nvGrpSpPr>
          <p:cNvPr id="47" name="Google Shape;47;p8"/>
          <p:cNvGrpSpPr/>
          <p:nvPr/>
        </p:nvGrpSpPr>
        <p:grpSpPr>
          <a:xfrm>
            <a:off x="-8526" y="0"/>
            <a:ext cx="9143660" cy="5155200"/>
            <a:chOff x="404150" y="0"/>
            <a:chExt cx="10133725" cy="5155200"/>
          </a:xfrm>
        </p:grpSpPr>
        <p:sp>
          <p:nvSpPr>
            <p:cNvPr id="48" name="Google Shape;48;p8"/>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pic>
        <p:nvPicPr>
          <p:cNvPr id="52" name="Google Shape;52;p9"/>
          <p:cNvPicPr preferRelativeResize="0"/>
          <p:nvPr/>
        </p:nvPicPr>
        <p:blipFill rotWithShape="1">
          <a:blip r:embed="rId2">
            <a:alphaModFix amt="30000"/>
          </a:blip>
          <a:srcRect t="9033" b="6855"/>
          <a:stretch/>
        </p:blipFill>
        <p:spPr>
          <a:xfrm>
            <a:off x="-17400" y="0"/>
            <a:ext cx="9161400" cy="5143502"/>
          </a:xfrm>
          <a:prstGeom prst="rect">
            <a:avLst/>
          </a:prstGeom>
          <a:noFill/>
          <a:ln>
            <a:noFill/>
          </a:ln>
        </p:spPr>
      </p:pic>
      <p:grpSp>
        <p:nvGrpSpPr>
          <p:cNvPr id="53" name="Google Shape;53;p9"/>
          <p:cNvGrpSpPr/>
          <p:nvPr/>
        </p:nvGrpSpPr>
        <p:grpSpPr>
          <a:xfrm>
            <a:off x="-8526" y="0"/>
            <a:ext cx="9143660" cy="5155200"/>
            <a:chOff x="404150" y="0"/>
            <a:chExt cx="10133725" cy="5155200"/>
          </a:xfrm>
        </p:grpSpPr>
        <p:sp>
          <p:nvSpPr>
            <p:cNvPr id="54" name="Google Shape;54;p9"/>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
        <p:cNvGrpSpPr/>
        <p:nvPr/>
      </p:nvGrpSpPr>
      <p:grpSpPr>
        <a:xfrm>
          <a:off x="0" y="0"/>
          <a:ext cx="0" cy="0"/>
          <a:chOff x="0" y="0"/>
          <a:chExt cx="0" cy="0"/>
        </a:xfrm>
      </p:grpSpPr>
      <p:pic>
        <p:nvPicPr>
          <p:cNvPr id="59" name="Google Shape;59;p10"/>
          <p:cNvPicPr preferRelativeResize="0"/>
          <p:nvPr/>
        </p:nvPicPr>
        <p:blipFill rotWithShape="1">
          <a:blip r:embed="rId2">
            <a:alphaModFix amt="30000"/>
          </a:blip>
          <a:srcRect l="1013" t="2500" r="17903" b="29174"/>
          <a:stretch/>
        </p:blipFill>
        <p:spPr>
          <a:xfrm>
            <a:off x="0" y="0"/>
            <a:ext cx="9144003" cy="5143502"/>
          </a:xfrm>
          <a:prstGeom prst="rect">
            <a:avLst/>
          </a:prstGeom>
          <a:noFill/>
          <a:ln>
            <a:noFill/>
          </a:ln>
        </p:spPr>
      </p:pic>
      <p:grpSp>
        <p:nvGrpSpPr>
          <p:cNvPr id="60" name="Google Shape;60;p10"/>
          <p:cNvGrpSpPr/>
          <p:nvPr/>
        </p:nvGrpSpPr>
        <p:grpSpPr>
          <a:xfrm>
            <a:off x="-8526" y="0"/>
            <a:ext cx="9143660" cy="5155200"/>
            <a:chOff x="404150" y="0"/>
            <a:chExt cx="10133725" cy="5155200"/>
          </a:xfrm>
        </p:grpSpPr>
        <p:sp>
          <p:nvSpPr>
            <p:cNvPr id="61" name="Google Shape;61;p10"/>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0"/>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4"/>
        <p:cNvGrpSpPr/>
        <p:nvPr/>
      </p:nvGrpSpPr>
      <p:grpSpPr>
        <a:xfrm>
          <a:off x="0" y="0"/>
          <a:ext cx="0" cy="0"/>
          <a:chOff x="0" y="0"/>
          <a:chExt cx="0" cy="0"/>
        </a:xfrm>
      </p:grpSpPr>
      <p:pic>
        <p:nvPicPr>
          <p:cNvPr id="65" name="Google Shape;65;p11"/>
          <p:cNvPicPr preferRelativeResize="0"/>
          <p:nvPr/>
        </p:nvPicPr>
        <p:blipFill rotWithShape="1">
          <a:blip r:embed="rId2">
            <a:alphaModFix amt="30000"/>
          </a:blip>
          <a:srcRect t="9033" b="6855"/>
          <a:stretch/>
        </p:blipFill>
        <p:spPr>
          <a:xfrm>
            <a:off x="-17400" y="0"/>
            <a:ext cx="9161400" cy="5143502"/>
          </a:xfrm>
          <a:prstGeom prst="rect">
            <a:avLst/>
          </a:prstGeom>
          <a:noFill/>
          <a:ln>
            <a:noFill/>
          </a:ln>
        </p:spPr>
      </p:pic>
      <p:grpSp>
        <p:nvGrpSpPr>
          <p:cNvPr id="66" name="Google Shape;66;p11"/>
          <p:cNvGrpSpPr/>
          <p:nvPr/>
        </p:nvGrpSpPr>
        <p:grpSpPr>
          <a:xfrm>
            <a:off x="-8526" y="0"/>
            <a:ext cx="9143660" cy="5155200"/>
            <a:chOff x="404150" y="0"/>
            <a:chExt cx="10133725" cy="5155200"/>
          </a:xfrm>
        </p:grpSpPr>
        <p:sp>
          <p:nvSpPr>
            <p:cNvPr id="67" name="Google Shape;67;p11"/>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11"/>
          <p:cNvSpPr txBox="1">
            <a:spLocks noGrp="1"/>
          </p:cNvSpPr>
          <p:nvPr>
            <p:ph type="title" hasCustomPrompt="1"/>
          </p:nvPr>
        </p:nvSpPr>
        <p:spPr>
          <a:xfrm>
            <a:off x="1284000" y="2782425"/>
            <a:ext cx="6576000" cy="1189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9600"/>
              <a:buNone/>
              <a:defRPr sz="6000">
                <a:solidFill>
                  <a:schemeClr val="l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284000" y="4215200"/>
            <a:ext cx="6576000" cy="39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7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86"/>
        <p:cNvGrpSpPr/>
        <p:nvPr/>
      </p:nvGrpSpPr>
      <p:grpSpPr>
        <a:xfrm>
          <a:off x="0" y="0"/>
          <a:ext cx="0" cy="0"/>
          <a:chOff x="0" y="0"/>
          <a:chExt cx="0" cy="0"/>
        </a:xfrm>
      </p:grpSpPr>
      <p:pic>
        <p:nvPicPr>
          <p:cNvPr id="87" name="Google Shape;87;p14"/>
          <p:cNvPicPr preferRelativeResize="0"/>
          <p:nvPr/>
        </p:nvPicPr>
        <p:blipFill rotWithShape="1">
          <a:blip r:embed="rId2">
            <a:alphaModFix amt="30000"/>
          </a:blip>
          <a:srcRect t="5460" b="10264"/>
          <a:stretch/>
        </p:blipFill>
        <p:spPr>
          <a:xfrm>
            <a:off x="0" y="0"/>
            <a:ext cx="9144003" cy="5143502"/>
          </a:xfrm>
          <a:prstGeom prst="rect">
            <a:avLst/>
          </a:prstGeom>
          <a:noFill/>
          <a:ln>
            <a:noFill/>
          </a:ln>
        </p:spPr>
      </p:pic>
      <p:grpSp>
        <p:nvGrpSpPr>
          <p:cNvPr id="88" name="Google Shape;88;p14"/>
          <p:cNvGrpSpPr/>
          <p:nvPr/>
        </p:nvGrpSpPr>
        <p:grpSpPr>
          <a:xfrm>
            <a:off x="-8526" y="0"/>
            <a:ext cx="9143660" cy="5155200"/>
            <a:chOff x="404150" y="0"/>
            <a:chExt cx="10133725" cy="5155200"/>
          </a:xfrm>
        </p:grpSpPr>
        <p:sp>
          <p:nvSpPr>
            <p:cNvPr id="89" name="Google Shape;89;p1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Bakbak One"/>
              <a:buNone/>
              <a:defRPr sz="3500" b="1">
                <a:solidFill>
                  <a:schemeClr val="dk1"/>
                </a:solidFill>
                <a:latin typeface="Bakbak One"/>
                <a:ea typeface="Bakbak One"/>
                <a:cs typeface="Bakbak One"/>
                <a:sym typeface="Bakbak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1pPr>
            <a:lvl2pPr marL="914400" lvl="1"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2pPr>
            <a:lvl3pPr marL="1371600" lvl="2"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3pPr>
            <a:lvl4pPr marL="1828800" lvl="3"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4pPr>
            <a:lvl5pPr marL="2286000" lvl="4"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5pPr>
            <a:lvl6pPr marL="2743200" lvl="5"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6pPr>
            <a:lvl7pPr marL="3200400" lvl="6"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7pPr>
            <a:lvl8pPr marL="3657600" lvl="7"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8pPr>
            <a:lvl9pPr marL="4114800" lvl="8" indent="-304800" rtl="0">
              <a:lnSpc>
                <a:spcPct val="100000"/>
              </a:lnSpc>
              <a:spcBef>
                <a:spcPts val="1600"/>
              </a:spcBef>
              <a:spcAft>
                <a:spcPts val="1600"/>
              </a:spcAft>
              <a:buClr>
                <a:schemeClr val="dk1"/>
              </a:buClr>
              <a:buSzPts val="1200"/>
              <a:buFont typeface="Cabin"/>
              <a:buChar char="■"/>
              <a:defRPr sz="1200">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56" r:id="rId6"/>
    <p:sldLayoutId id="2147483657" r:id="rId7"/>
    <p:sldLayoutId id="2147483658" r:id="rId8"/>
    <p:sldLayoutId id="2147483660" r:id="rId9"/>
    <p:sldLayoutId id="2147483665" r:id="rId10"/>
    <p:sldLayoutId id="2147483666" r:id="rId11"/>
    <p:sldLayoutId id="2147483668" r:id="rId12"/>
    <p:sldLayoutId id="2147483669" r:id="rId13"/>
    <p:sldLayoutId id="2147483670"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dany439/smart_fridge"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8"/>
          <p:cNvPicPr preferRelativeResize="0"/>
          <p:nvPr/>
        </p:nvPicPr>
        <p:blipFill rotWithShape="1">
          <a:blip r:embed="rId3">
            <a:alphaModFix/>
          </a:blip>
          <a:srcRect l="13415" t="1981" r="-25397" b="3651"/>
          <a:stretch/>
        </p:blipFill>
        <p:spPr>
          <a:xfrm>
            <a:off x="0" y="-1"/>
            <a:ext cx="9144003" cy="5143502"/>
          </a:xfrm>
          <a:prstGeom prst="rect">
            <a:avLst/>
          </a:prstGeom>
          <a:noFill/>
          <a:ln>
            <a:noFill/>
          </a:ln>
        </p:spPr>
      </p:pic>
      <p:sp>
        <p:nvSpPr>
          <p:cNvPr id="185" name="Google Shape;185;p28"/>
          <p:cNvSpPr/>
          <p:nvPr/>
        </p:nvSpPr>
        <p:spPr>
          <a:xfrm rot="5400000">
            <a:off x="3166650" y="-82800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8"/>
          <p:cNvSpPr txBox="1"/>
          <p:nvPr/>
        </p:nvSpPr>
        <p:spPr>
          <a:xfrm>
            <a:off x="4822738" y="544195"/>
            <a:ext cx="4434900" cy="775567"/>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4800" b="1" dirty="0">
                <a:solidFill>
                  <a:schemeClr val="dk1"/>
                </a:solidFill>
                <a:latin typeface="Times New Roman" panose="02020603050405020304" pitchFamily="18" charset="0"/>
                <a:ea typeface="Bakbak One"/>
                <a:cs typeface="Times New Roman" panose="02020603050405020304" pitchFamily="18" charset="0"/>
                <a:sym typeface="Bakbak One"/>
              </a:rPr>
              <a:t>Smart Fridge</a:t>
            </a:r>
            <a:endParaRPr sz="4800" dirty="0">
              <a:latin typeface="Times New Roman" panose="02020603050405020304" pitchFamily="18" charset="0"/>
              <a:ea typeface="Cabin"/>
              <a:cs typeface="Times New Roman" panose="02020603050405020304" pitchFamily="18" charset="0"/>
              <a:sym typeface="Cabin"/>
            </a:endParaRPr>
          </a:p>
        </p:txBody>
      </p:sp>
      <p:sp>
        <p:nvSpPr>
          <p:cNvPr id="187" name="Google Shape;187;p28"/>
          <p:cNvSpPr txBox="1">
            <a:spLocks noGrp="1"/>
          </p:cNvSpPr>
          <p:nvPr>
            <p:ph type="subTitle" idx="1"/>
          </p:nvPr>
        </p:nvSpPr>
        <p:spPr>
          <a:xfrm>
            <a:off x="4513456" y="4189805"/>
            <a:ext cx="4434900" cy="409500"/>
          </a:xfrm>
          <a:prstGeom prst="rect">
            <a:avLst/>
          </a:prstGeom>
        </p:spPr>
        <p:txBody>
          <a:bodyPr spcFirstLastPara="1" wrap="square" lIns="91425" tIns="91425" rIns="91425" bIns="91425" anchor="t" anchorCtr="0">
            <a:noAutofit/>
          </a:bodyPr>
          <a:lstStyle/>
          <a:p>
            <a:pPr algn="ctr"/>
            <a:r>
              <a:rPr lang="en-US" sz="2400" b="1" dirty="0">
                <a:solidFill>
                  <a:schemeClr val="tx1"/>
                </a:solidFill>
                <a:latin typeface="Times New Roman" panose="02020603050405020304" pitchFamily="18" charset="0"/>
                <a:cs typeface="Times New Roman" panose="02020603050405020304" pitchFamily="18" charset="0"/>
              </a:rPr>
              <a:t>Year: Fall 2025</a:t>
            </a:r>
          </a:p>
        </p:txBody>
      </p:sp>
      <p:sp>
        <p:nvSpPr>
          <p:cNvPr id="188" name="Google Shape;188;p28"/>
          <p:cNvSpPr txBox="1">
            <a:spLocks noGrp="1"/>
          </p:cNvSpPr>
          <p:nvPr>
            <p:ph type="ctrTitle"/>
          </p:nvPr>
        </p:nvSpPr>
        <p:spPr>
          <a:xfrm>
            <a:off x="4513456" y="1872222"/>
            <a:ext cx="4434900" cy="1522800"/>
          </a:xfrm>
          <a:prstGeom prst="rect">
            <a:avLst/>
          </a:prstGeom>
        </p:spPr>
        <p:txBody>
          <a:bodyPr spcFirstLastPara="1" wrap="square" lIns="91425" tIns="91425" rIns="91425" bIns="91425" anchor="t" anchorCtr="0">
            <a:no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Presented by</a:t>
            </a:r>
            <a:br>
              <a:rPr lang="en-US" sz="2800" b="1" dirty="0">
                <a:solidFill>
                  <a:schemeClr val="tx1"/>
                </a:solidFill>
                <a:latin typeface="Times New Roman" panose="02020603050405020304" pitchFamily="18" charset="0"/>
                <a:cs typeface="Times New Roman" panose="02020603050405020304" pitchFamily="18" charset="0"/>
              </a:rPr>
            </a:br>
            <a:br>
              <a:rPr lang="en-US" sz="2800" b="1" dirty="0">
                <a:solidFill>
                  <a:schemeClr val="tx1"/>
                </a:solidFill>
                <a:latin typeface="Times New Roman" panose="02020603050405020304" pitchFamily="18" charset="0"/>
                <a:cs typeface="Times New Roman" panose="02020603050405020304" pitchFamily="18" charset="0"/>
              </a:rPr>
            </a:br>
            <a:r>
              <a:rPr lang="en-US" sz="2000" b="0" dirty="0">
                <a:solidFill>
                  <a:schemeClr val="tx1"/>
                </a:solidFill>
                <a:latin typeface="Times New Roman" panose="02020603050405020304" pitchFamily="18" charset="0"/>
                <a:cs typeface="Times New Roman" panose="02020603050405020304" pitchFamily="18" charset="0"/>
              </a:rPr>
              <a:t>Daniel </a:t>
            </a:r>
            <a:r>
              <a:rPr lang="en-US" sz="2000" b="0" dirty="0" err="1">
                <a:solidFill>
                  <a:schemeClr val="tx1"/>
                </a:solidFill>
                <a:latin typeface="Times New Roman" panose="02020603050405020304" pitchFamily="18" charset="0"/>
                <a:cs typeface="Times New Roman" panose="02020603050405020304" pitchFamily="18" charset="0"/>
              </a:rPr>
              <a:t>Berbari</a:t>
            </a:r>
            <a:br>
              <a:rPr lang="en-US" sz="2000" b="0" dirty="0">
                <a:solidFill>
                  <a:schemeClr val="tx1"/>
                </a:solidFill>
                <a:latin typeface="Times New Roman" panose="02020603050405020304" pitchFamily="18" charset="0"/>
                <a:cs typeface="Times New Roman" panose="02020603050405020304" pitchFamily="18" charset="0"/>
              </a:rPr>
            </a:br>
            <a:r>
              <a:rPr lang="en-US" sz="2000" b="0" dirty="0">
                <a:solidFill>
                  <a:schemeClr val="tx1"/>
                </a:solidFill>
                <a:latin typeface="Times New Roman" panose="02020603050405020304" pitchFamily="18" charset="0"/>
                <a:cs typeface="Times New Roman" panose="02020603050405020304" pitchFamily="18" charset="0"/>
              </a:rPr>
              <a:t>Jean-Michel Barakat</a:t>
            </a:r>
            <a:br>
              <a:rPr lang="en-US" sz="2800" dirty="0">
                <a:solidFill>
                  <a:schemeClr val="tx1"/>
                </a:solidFill>
                <a:latin typeface="Times New Roman" panose="02020603050405020304" pitchFamily="18" charset="0"/>
                <a:cs typeface="Times New Roman" panose="02020603050405020304" pitchFamily="18" charset="0"/>
              </a:rPr>
            </a:br>
            <a:endParaRPr lang="en-US" sz="2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3" name="Google Shape;243;p34"/>
          <p:cNvSpPr txBox="1">
            <a:spLocks noGrp="1"/>
          </p:cNvSpPr>
          <p:nvPr>
            <p:ph type="title"/>
          </p:nvPr>
        </p:nvSpPr>
        <p:spPr>
          <a:xfrm>
            <a:off x="719984" y="364639"/>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000" dirty="0">
                <a:latin typeface="Bakbak One" panose="020B0604020202020204" charset="0"/>
                <a:cs typeface="Bakbak One" panose="020B0604020202020204" charset="0"/>
              </a:rPr>
              <a:t>Why it Matters Globally &amp; SDG:</a:t>
            </a:r>
          </a:p>
        </p:txBody>
      </p:sp>
      <p:sp>
        <p:nvSpPr>
          <p:cNvPr id="244" name="Google Shape;244;p34"/>
          <p:cNvSpPr txBox="1">
            <a:spLocks noGrp="1"/>
          </p:cNvSpPr>
          <p:nvPr>
            <p:ph type="subTitle" idx="2"/>
          </p:nvPr>
        </p:nvSpPr>
        <p:spPr>
          <a:xfrm>
            <a:off x="2152784" y="1504100"/>
            <a:ext cx="4838400" cy="7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dirty="0">
              <a:solidFill>
                <a:schemeClr val="bg1"/>
              </a:solidFill>
            </a:endParaRPr>
          </a:p>
        </p:txBody>
      </p:sp>
      <p:sp>
        <p:nvSpPr>
          <p:cNvPr id="10" name="Subtitle 9">
            <a:extLst>
              <a:ext uri="{FF2B5EF4-FFF2-40B4-BE49-F238E27FC236}">
                <a16:creationId xmlns:a16="http://schemas.microsoft.com/office/drawing/2014/main" id="{E2BA117D-4B8F-4ECA-B5ED-3F6ECBA71AAB}"/>
              </a:ext>
            </a:extLst>
          </p:cNvPr>
          <p:cNvSpPr>
            <a:spLocks noGrp="1"/>
          </p:cNvSpPr>
          <p:nvPr>
            <p:ph type="subTitle" idx="1"/>
          </p:nvPr>
        </p:nvSpPr>
        <p:spPr>
          <a:xfrm>
            <a:off x="2051232" y="1211677"/>
            <a:ext cx="5041504" cy="3567184"/>
          </a:xfrm>
        </p:spPr>
        <p:txBody>
          <a:bodyPr/>
          <a:lstStyle/>
          <a:p>
            <a:pPr marL="495300" indent="-342900">
              <a:buClr>
                <a:schemeClr val="tx1"/>
              </a:buClr>
              <a:buFont typeface="Arial" panose="020B0604020202020204" pitchFamily="34" charset="0"/>
              <a:buChar char="•"/>
            </a:pPr>
            <a:r>
              <a:rPr lang="en-US" dirty="0">
                <a:solidFill>
                  <a:schemeClr val="tx1"/>
                </a:solidFill>
              </a:rPr>
              <a:t>Reduces food waste</a:t>
            </a:r>
          </a:p>
          <a:p>
            <a:pPr marL="495300" indent="-342900">
              <a:buClr>
                <a:schemeClr val="tx1"/>
              </a:buClr>
              <a:buFont typeface="Arial" panose="020B0604020202020204" pitchFamily="34" charset="0"/>
              <a:buChar char="•"/>
            </a:pPr>
            <a:r>
              <a:rPr lang="en-US" dirty="0">
                <a:solidFill>
                  <a:schemeClr val="tx1"/>
                </a:solidFill>
              </a:rPr>
              <a:t>Responsible consumption </a:t>
            </a:r>
          </a:p>
          <a:p>
            <a:pPr marL="495300" indent="-342900">
              <a:buClr>
                <a:schemeClr val="tx1"/>
              </a:buClr>
              <a:buFont typeface="Arial" panose="020B0604020202020204" pitchFamily="34" charset="0"/>
              <a:buChar char="•"/>
            </a:pPr>
            <a:r>
              <a:rPr lang="en-US" dirty="0">
                <a:solidFill>
                  <a:schemeClr val="tx1"/>
                </a:solidFill>
              </a:rPr>
              <a:t>Lower carbon footprint</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1026" name="Picture 2" descr="UN SDG 12 | Photos | WWF">
            <a:extLst>
              <a:ext uri="{FF2B5EF4-FFF2-40B4-BE49-F238E27FC236}">
                <a16:creationId xmlns:a16="http://schemas.microsoft.com/office/drawing/2014/main" id="{BB300A01-4982-4674-AD5E-3A6D2633E3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6626" y="2640536"/>
            <a:ext cx="2430748" cy="24307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053B-2735-4C7E-8637-30424BD0153A}"/>
              </a:ext>
            </a:extLst>
          </p:cNvPr>
          <p:cNvSpPr>
            <a:spLocks noGrp="1"/>
          </p:cNvSpPr>
          <p:nvPr>
            <p:ph type="title"/>
          </p:nvPr>
        </p:nvSpPr>
        <p:spPr>
          <a:xfrm>
            <a:off x="720000" y="1999050"/>
            <a:ext cx="7704000" cy="572700"/>
          </a:xfrm>
        </p:spPr>
        <p:txBody>
          <a:bodyPr/>
          <a:lstStyle/>
          <a:p>
            <a:r>
              <a:rPr lang="en-US" sz="4800" dirty="0"/>
              <a:t>Technical Overview</a:t>
            </a:r>
          </a:p>
        </p:txBody>
      </p:sp>
    </p:spTree>
    <p:extLst>
      <p:ext uri="{BB962C8B-B14F-4D97-AF65-F5344CB8AC3E}">
        <p14:creationId xmlns:p14="http://schemas.microsoft.com/office/powerpoint/2010/main" val="2907896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4" name="Google Shape;254;p35"/>
          <p:cNvSpPr txBox="1">
            <a:spLocks noGrp="1"/>
          </p:cNvSpPr>
          <p:nvPr>
            <p:ph type="title"/>
          </p:nvPr>
        </p:nvSpPr>
        <p:spPr>
          <a:xfrm>
            <a:off x="720000" y="51514"/>
            <a:ext cx="7704000" cy="870746"/>
          </a:xfrm>
          <a:prstGeom prst="rect">
            <a:avLst/>
          </a:prstGeom>
        </p:spPr>
        <p:txBody>
          <a:bodyPr spcFirstLastPara="1" wrap="square" lIns="91425" tIns="91425" rIns="91425" bIns="91425" anchor="t" anchorCtr="0">
            <a:noAutofit/>
          </a:bodyPr>
          <a:lstStyle/>
          <a:p>
            <a:r>
              <a:rPr lang="en-US" sz="4000" dirty="0">
                <a:latin typeface="Bakbak One" panose="020B0604020202020204" charset="0"/>
                <a:cs typeface="Bakbak One" panose="020B0604020202020204" charset="0"/>
              </a:rPr>
              <a:t>Database:</a:t>
            </a:r>
            <a:endParaRPr sz="4000" dirty="0">
              <a:latin typeface="Bakbak One" panose="020B0604020202020204" charset="0"/>
              <a:cs typeface="Bakbak One" panose="020B0604020202020204" charset="0"/>
            </a:endParaRPr>
          </a:p>
        </p:txBody>
      </p:sp>
      <p:sp>
        <p:nvSpPr>
          <p:cNvPr id="256" name="Google Shape;256;p35"/>
          <p:cNvSpPr txBox="1">
            <a:spLocks noGrp="1"/>
          </p:cNvSpPr>
          <p:nvPr>
            <p:ph type="subTitle" idx="4"/>
          </p:nvPr>
        </p:nvSpPr>
        <p:spPr>
          <a:xfrm>
            <a:off x="1367448" y="922260"/>
            <a:ext cx="6409104" cy="3688815"/>
          </a:xfrm>
          <a:prstGeom prst="rect">
            <a:avLst/>
          </a:prstGeom>
        </p:spPr>
        <p:txBody>
          <a:bodyPr spcFirstLastPara="1" wrap="square" lIns="91425" tIns="91425" rIns="91425" bIns="91425" anchor="t" anchorCtr="0">
            <a:noAutofit/>
          </a:bodyPr>
          <a:lstStyle/>
          <a:p>
            <a:pPr marL="342900" lvl="0" indent="-342900" rtl="0">
              <a:spcBef>
                <a:spcPts val="0"/>
              </a:spcBef>
              <a:spcAft>
                <a:spcPts val="0"/>
              </a:spcAft>
              <a:buFont typeface="Arial" panose="020B0604020202020204" pitchFamily="34" charset="0"/>
              <a:buChar char="•"/>
            </a:pPr>
            <a:r>
              <a:rPr lang="en-US" sz="2000" dirty="0"/>
              <a:t>Central storage for all fridge data</a:t>
            </a:r>
          </a:p>
          <a:p>
            <a:pPr marL="0" lvl="0" indent="0" rtl="0">
              <a:spcBef>
                <a:spcPts val="0"/>
              </a:spcBef>
              <a:spcAft>
                <a:spcPts val="0"/>
              </a:spcAft>
              <a:buNone/>
            </a:pPr>
            <a:endParaRPr lang="en-US" sz="2000" dirty="0"/>
          </a:p>
          <a:p>
            <a:pPr marL="285750" lvl="0" indent="-285750" rtl="0">
              <a:spcBef>
                <a:spcPts val="0"/>
              </a:spcBef>
              <a:spcAft>
                <a:spcPts val="0"/>
              </a:spcAft>
              <a:buFont typeface="Arial" panose="020B0604020202020204" pitchFamily="34" charset="0"/>
              <a:buChar char="•"/>
            </a:pPr>
            <a:r>
              <a:rPr lang="en-US" sz="2000" dirty="0"/>
              <a:t>Stores:</a:t>
            </a:r>
          </a:p>
          <a:p>
            <a:pPr marL="0" lvl="0" indent="0" rtl="0">
              <a:spcBef>
                <a:spcPts val="0"/>
              </a:spcBef>
              <a:spcAft>
                <a:spcPts val="0"/>
              </a:spcAft>
              <a:buNone/>
            </a:pPr>
            <a:r>
              <a:rPr lang="en-US" sz="2000" dirty="0"/>
              <a:t>        Food items (name, quantity, storage: fridge/freezer)</a:t>
            </a:r>
          </a:p>
          <a:p>
            <a:pPr marL="0" lvl="0" indent="0" rtl="0">
              <a:spcBef>
                <a:spcPts val="0"/>
              </a:spcBef>
              <a:spcAft>
                <a:spcPts val="0"/>
              </a:spcAft>
              <a:buNone/>
            </a:pPr>
            <a:r>
              <a:rPr lang="en-US" sz="2000" dirty="0"/>
              <a:t>        Food categories and expiration dates</a:t>
            </a:r>
          </a:p>
          <a:p>
            <a:pPr marL="0" lvl="0" indent="0" rtl="0">
              <a:spcBef>
                <a:spcPts val="0"/>
              </a:spcBef>
              <a:spcAft>
                <a:spcPts val="0"/>
              </a:spcAft>
              <a:buNone/>
            </a:pPr>
            <a:endParaRPr lang="en-US" sz="2000" dirty="0"/>
          </a:p>
          <a:p>
            <a:pPr marL="285750" lvl="0" indent="-285750" rtl="0">
              <a:spcBef>
                <a:spcPts val="0"/>
              </a:spcBef>
              <a:spcAft>
                <a:spcPts val="0"/>
              </a:spcAft>
              <a:buFont typeface="Arial" panose="020B0604020202020204" pitchFamily="34" charset="0"/>
              <a:buChar char="•"/>
            </a:pPr>
            <a:r>
              <a:rPr lang="en-US" sz="2000" dirty="0"/>
              <a:t>Enables:</a:t>
            </a:r>
          </a:p>
          <a:p>
            <a:pPr marL="0" lvl="0" indent="0" rtl="0">
              <a:spcBef>
                <a:spcPts val="0"/>
              </a:spcBef>
              <a:spcAft>
                <a:spcPts val="0"/>
              </a:spcAft>
              <a:buNone/>
            </a:pPr>
            <a:r>
              <a:rPr lang="en-US" sz="2000" dirty="0"/>
              <a:t>        Expiration tracking</a:t>
            </a:r>
          </a:p>
          <a:p>
            <a:pPr marL="0" lvl="0" indent="0" rtl="0">
              <a:spcBef>
                <a:spcPts val="0"/>
              </a:spcBef>
              <a:spcAft>
                <a:spcPts val="0"/>
              </a:spcAft>
              <a:buNone/>
            </a:pPr>
            <a:r>
              <a:rPr lang="en-US" sz="2000" dirty="0"/>
              <a:t>        Provides item and expiration data used in AI prompts</a:t>
            </a:r>
            <a:endParaRP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3883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053B-2735-4C7E-8637-30424BD0153A}"/>
              </a:ext>
            </a:extLst>
          </p:cNvPr>
          <p:cNvSpPr>
            <a:spLocks noGrp="1"/>
          </p:cNvSpPr>
          <p:nvPr>
            <p:ph type="title"/>
          </p:nvPr>
        </p:nvSpPr>
        <p:spPr>
          <a:xfrm>
            <a:off x="720000" y="586334"/>
            <a:ext cx="7704000" cy="565392"/>
          </a:xfrm>
        </p:spPr>
        <p:txBody>
          <a:bodyPr/>
          <a:lstStyle/>
          <a:p>
            <a:r>
              <a:rPr lang="en-US" sz="3400" dirty="0">
                <a:latin typeface="Bakbak One" panose="020B0604020202020204" charset="0"/>
                <a:cs typeface="Bakbak One" panose="020B0604020202020204" charset="0"/>
              </a:rPr>
              <a:t>Automatic Categorization </a:t>
            </a:r>
            <a:br>
              <a:rPr lang="en-US" sz="3400" dirty="0">
                <a:latin typeface="Bakbak One" panose="020B0604020202020204" charset="0"/>
                <a:cs typeface="Bakbak One" panose="020B0604020202020204" charset="0"/>
              </a:rPr>
            </a:br>
            <a:r>
              <a:rPr lang="en-US" sz="3400" dirty="0">
                <a:latin typeface="Bakbak One" panose="020B0604020202020204" charset="0"/>
                <a:cs typeface="Bakbak One" panose="020B0604020202020204" charset="0"/>
              </a:rPr>
              <a:t>&amp; Shelf-Life Estimation:</a:t>
            </a:r>
            <a:br>
              <a:rPr lang="en-US" sz="3200" dirty="0">
                <a:latin typeface="Bakbak One" panose="020B0604020202020204" charset="0"/>
                <a:cs typeface="Bakbak One" panose="020B0604020202020204" charset="0"/>
              </a:rPr>
            </a:br>
            <a:endParaRPr lang="en-US" sz="3200" dirty="0"/>
          </a:p>
        </p:txBody>
      </p:sp>
      <p:sp>
        <p:nvSpPr>
          <p:cNvPr id="3" name="Google Shape;256;p35">
            <a:extLst>
              <a:ext uri="{FF2B5EF4-FFF2-40B4-BE49-F238E27FC236}">
                <a16:creationId xmlns:a16="http://schemas.microsoft.com/office/drawing/2014/main" id="{621B0C81-E46B-48DB-924B-57012F85C008}"/>
              </a:ext>
            </a:extLst>
          </p:cNvPr>
          <p:cNvSpPr txBox="1">
            <a:spLocks/>
          </p:cNvSpPr>
          <p:nvPr/>
        </p:nvSpPr>
        <p:spPr>
          <a:xfrm>
            <a:off x="1479130" y="120339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6" name="Google Shape;256;p35">
            <a:extLst>
              <a:ext uri="{FF2B5EF4-FFF2-40B4-BE49-F238E27FC236}">
                <a16:creationId xmlns:a16="http://schemas.microsoft.com/office/drawing/2014/main" id="{DD449AD1-8CE4-4F96-90D6-FD5923EEADA5}"/>
              </a:ext>
            </a:extLst>
          </p:cNvPr>
          <p:cNvSpPr txBox="1">
            <a:spLocks/>
          </p:cNvSpPr>
          <p:nvPr/>
        </p:nvSpPr>
        <p:spPr>
          <a:xfrm>
            <a:off x="1367448" y="115802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Arial" panose="020B0604020202020204" pitchFamily="34" charset="0"/>
              <a:buChar char="•"/>
            </a:pPr>
            <a:r>
              <a:rPr lang="en-US" sz="2000" dirty="0">
                <a:solidFill>
                  <a:schemeClr val="tx1"/>
                </a:solidFill>
              </a:rPr>
              <a:t>When an item is added:</a:t>
            </a:r>
          </a:p>
          <a:p>
            <a:pPr>
              <a:buClr>
                <a:schemeClr val="tx1"/>
              </a:buClr>
            </a:pPr>
            <a:r>
              <a:rPr lang="en-US" sz="2000" dirty="0">
                <a:solidFill>
                  <a:schemeClr val="tx1"/>
                </a:solidFill>
              </a:rPr>
              <a:t>        System assigns a food category automatically</a:t>
            </a:r>
          </a:p>
          <a:p>
            <a:pPr>
              <a:buClr>
                <a:schemeClr val="tx1"/>
              </a:buClr>
            </a:pPr>
            <a:r>
              <a:rPr lang="en-US" sz="2000" dirty="0">
                <a:solidFill>
                  <a:schemeClr val="tx1"/>
                </a:solidFill>
              </a:rPr>
              <a:t>        Shelf life is estimated based on food type</a:t>
            </a:r>
          </a:p>
          <a:p>
            <a:pPr>
              <a:buClr>
                <a:schemeClr val="tx1"/>
              </a:buClr>
            </a:pPr>
            <a:endParaRPr lang="en-US" sz="2000" dirty="0">
              <a:solidFill>
                <a:schemeClr val="tx1"/>
              </a:solidFill>
            </a:endParaRPr>
          </a:p>
          <a:p>
            <a:pPr marL="342900" indent="-342900">
              <a:buClr>
                <a:schemeClr val="tx1"/>
              </a:buClr>
              <a:buFont typeface="Arial" panose="020B0604020202020204" pitchFamily="34" charset="0"/>
              <a:buChar char="•"/>
            </a:pPr>
            <a:r>
              <a:rPr lang="en-US" sz="2000" dirty="0">
                <a:solidFill>
                  <a:schemeClr val="tx1"/>
                </a:solidFill>
              </a:rPr>
              <a:t>Uses:</a:t>
            </a:r>
          </a:p>
          <a:p>
            <a:pPr>
              <a:buClr>
                <a:schemeClr val="tx1"/>
              </a:buClr>
            </a:pPr>
            <a:r>
              <a:rPr lang="en-US" sz="2000" dirty="0">
                <a:solidFill>
                  <a:schemeClr val="tx1"/>
                </a:solidFill>
              </a:rPr>
              <a:t>        Predefined food rules (e.g., dairy vs vegetables)</a:t>
            </a:r>
          </a:p>
          <a:p>
            <a:pPr>
              <a:buClr>
                <a:schemeClr val="tx1"/>
              </a:buClr>
            </a:pPr>
            <a:r>
              <a:rPr lang="en-US" sz="2000" dirty="0">
                <a:solidFill>
                  <a:schemeClr val="tx1"/>
                </a:solidFill>
              </a:rPr>
              <a:t>        Storage location (fridge vs freezer)</a:t>
            </a:r>
          </a:p>
          <a:p>
            <a:pPr>
              <a:buClr>
                <a:schemeClr val="tx1"/>
              </a:buClr>
            </a:pPr>
            <a:endParaRPr lang="en-US" sz="2000" dirty="0">
              <a:solidFill>
                <a:schemeClr val="tx1"/>
              </a:solidFill>
            </a:endParaRPr>
          </a:p>
          <a:p>
            <a:pPr marL="342900" indent="-342900">
              <a:buClr>
                <a:schemeClr val="tx1"/>
              </a:buClr>
              <a:buFont typeface="Arial" panose="020B0604020202020204" pitchFamily="34" charset="0"/>
              <a:buChar char="•"/>
            </a:pPr>
            <a:r>
              <a:rPr lang="en-US" sz="2000" dirty="0">
                <a:solidFill>
                  <a:schemeClr val="tx1"/>
                </a:solidFill>
              </a:rPr>
              <a:t>Purpose:</a:t>
            </a:r>
          </a:p>
          <a:p>
            <a:pPr>
              <a:buClr>
                <a:schemeClr val="tx1"/>
              </a:buClr>
            </a:pPr>
            <a:r>
              <a:rPr lang="en-US" sz="2000" dirty="0">
                <a:solidFill>
                  <a:schemeClr val="tx1"/>
                </a:solidFill>
              </a:rPr>
              <a:t>        Reduce food waste</a:t>
            </a:r>
          </a:p>
          <a:p>
            <a:pPr>
              <a:buClr>
                <a:schemeClr val="tx1"/>
              </a:buClr>
            </a:pPr>
            <a:r>
              <a:rPr lang="en-US" sz="2000" dirty="0">
                <a:solidFill>
                  <a:schemeClr val="tx1"/>
                </a:solidFill>
              </a:rPr>
              <a:t>        Enable expiration-aware decisions</a:t>
            </a:r>
          </a:p>
        </p:txBody>
      </p:sp>
    </p:spTree>
    <p:extLst>
      <p:ext uri="{BB962C8B-B14F-4D97-AF65-F5344CB8AC3E}">
        <p14:creationId xmlns:p14="http://schemas.microsoft.com/office/powerpoint/2010/main" val="137986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6">
            <a:extLst>
              <a:ext uri="{FF2B5EF4-FFF2-40B4-BE49-F238E27FC236}">
                <a16:creationId xmlns:a16="http://schemas.microsoft.com/office/drawing/2014/main" id="{3677BDDD-398C-FF15-66DE-AEFC03EC8D88}"/>
              </a:ext>
            </a:extLst>
          </p:cNvPr>
          <p:cNvSpPr txBox="1">
            <a:spLocks/>
          </p:cNvSpPr>
          <p:nvPr/>
        </p:nvSpPr>
        <p:spPr>
          <a:xfrm>
            <a:off x="1577340" y="1272540"/>
            <a:ext cx="6316980" cy="360426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Model:</a:t>
            </a:r>
            <a:r>
              <a:rPr lang="en-US" sz="2000" dirty="0">
                <a:solidFill>
                  <a:schemeClr val="tx1"/>
                </a:solidFill>
                <a:latin typeface="Cabin" panose="020B0604020202020204" charset="0"/>
              </a:rPr>
              <a:t> EfficientNet-B2 (CNN)	</a:t>
            </a:r>
          </a:p>
          <a:p>
            <a:pPr marL="495300" indent="-342900">
              <a:buClr>
                <a:schemeClr val="tx1"/>
              </a:buClr>
              <a:buFont typeface="Arial" panose="020B0604020202020204" pitchFamily="34" charset="0"/>
              <a:buChar char="•"/>
            </a:pPr>
            <a:endParaRPr lang="en-US" sz="2000" dirty="0">
              <a:solidFill>
                <a:schemeClr val="tx1"/>
              </a:solidFill>
              <a:latin typeface="Cabin" panose="020B0604020202020204" charset="0"/>
            </a:endParaRPr>
          </a:p>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Task:</a:t>
            </a:r>
            <a:r>
              <a:rPr lang="en-US" sz="2000" dirty="0">
                <a:solidFill>
                  <a:schemeClr val="tx1"/>
                </a:solidFill>
                <a:latin typeface="Cabin" panose="020B0604020202020204" charset="0"/>
              </a:rPr>
              <a:t> Detects the </a:t>
            </a:r>
            <a:r>
              <a:rPr lang="en-US" sz="2000" b="1" dirty="0">
                <a:solidFill>
                  <a:schemeClr val="tx1"/>
                </a:solidFill>
                <a:latin typeface="Cabin" panose="020B0604020202020204" charset="0"/>
              </a:rPr>
              <a:t>food type only</a:t>
            </a:r>
            <a:r>
              <a:rPr lang="en-US" sz="2000" dirty="0">
                <a:solidFill>
                  <a:schemeClr val="tx1"/>
                </a:solidFill>
                <a:latin typeface="Cabin" panose="020B0604020202020204" charset="0"/>
              </a:rPr>
              <a:t> from an image	</a:t>
            </a:r>
          </a:p>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Why </a:t>
            </a:r>
            <a:r>
              <a:rPr lang="en-US" sz="2000" b="1" dirty="0" err="1">
                <a:solidFill>
                  <a:schemeClr val="tx1"/>
                </a:solidFill>
                <a:latin typeface="Cabin" panose="020B0604020202020204" charset="0"/>
              </a:rPr>
              <a:t>EfficientNet</a:t>
            </a:r>
            <a:r>
              <a:rPr lang="en-US" sz="2000" b="1" dirty="0">
                <a:solidFill>
                  <a:schemeClr val="tx1"/>
                </a:solidFill>
                <a:latin typeface="Cabin" panose="020B0604020202020204" charset="0"/>
              </a:rPr>
              <a:t>:</a:t>
            </a:r>
            <a:endParaRPr lang="en-US" sz="2000" dirty="0">
              <a:solidFill>
                <a:schemeClr val="tx1"/>
              </a:solidFill>
              <a:latin typeface="Cabin" panose="020B0604020202020204" charset="0"/>
            </a:endParaRPr>
          </a:p>
          <a:p>
            <a:pPr marL="609600" lvl="1">
              <a:buClr>
                <a:schemeClr val="tx1"/>
              </a:buClr>
            </a:pPr>
            <a:r>
              <a:rPr lang="en-US" sz="2000" dirty="0">
                <a:solidFill>
                  <a:schemeClr val="tx1"/>
                </a:solidFill>
                <a:latin typeface="Cabin" panose="020B0604020202020204" charset="0"/>
              </a:rPr>
              <a:t>Pretrained on large-scale ImageNet data</a:t>
            </a:r>
          </a:p>
          <a:p>
            <a:pPr marL="609600" lvl="1">
              <a:buClr>
                <a:schemeClr val="tx1"/>
              </a:buClr>
            </a:pPr>
            <a:r>
              <a:rPr lang="en-US" sz="2000" dirty="0">
                <a:solidFill>
                  <a:schemeClr val="tx1"/>
                </a:solidFill>
                <a:latin typeface="Cabin" panose="020B0604020202020204" charset="0"/>
              </a:rPr>
              <a:t>High accuracy with relatively low computation</a:t>
            </a:r>
          </a:p>
          <a:p>
            <a:pPr marL="609600" lvl="1"/>
            <a:endParaRPr lang="en-US" sz="2000" dirty="0">
              <a:solidFill>
                <a:schemeClr val="tx1"/>
              </a:solidFill>
              <a:latin typeface="Cabin" panose="020B0604020202020204" charset="0"/>
            </a:endParaRPr>
          </a:p>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Used as:</a:t>
            </a:r>
            <a:r>
              <a:rPr lang="en-US" sz="2000" dirty="0">
                <a:solidFill>
                  <a:schemeClr val="tx1"/>
                </a:solidFill>
                <a:latin typeface="Cabin" panose="020B0604020202020204" charset="0"/>
              </a:rPr>
              <a:t> </a:t>
            </a:r>
          </a:p>
          <a:p>
            <a:pPr marL="152400"/>
            <a:r>
              <a:rPr lang="en-US" sz="2000" dirty="0">
                <a:solidFill>
                  <a:schemeClr val="tx1"/>
                </a:solidFill>
                <a:latin typeface="Cabin" panose="020B0604020202020204" charset="0"/>
              </a:rPr>
              <a:t>        Visual input module for the smart fridge system</a:t>
            </a:r>
          </a:p>
          <a:p>
            <a:endParaRPr lang="en-US" dirty="0"/>
          </a:p>
        </p:txBody>
      </p:sp>
      <p:sp>
        <p:nvSpPr>
          <p:cNvPr id="6" name="Title 2">
            <a:extLst>
              <a:ext uri="{FF2B5EF4-FFF2-40B4-BE49-F238E27FC236}">
                <a16:creationId xmlns:a16="http://schemas.microsoft.com/office/drawing/2014/main" id="{D47F76D2-6DE6-CB41-4272-815284D16F60}"/>
              </a:ext>
            </a:extLst>
          </p:cNvPr>
          <p:cNvSpPr txBox="1">
            <a:spLocks/>
          </p:cNvSpPr>
          <p:nvPr/>
        </p:nvSpPr>
        <p:spPr>
          <a:xfrm>
            <a:off x="720000" y="445025"/>
            <a:ext cx="77040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b="1" dirty="0">
                <a:solidFill>
                  <a:schemeClr val="tx1"/>
                </a:solidFill>
                <a:latin typeface="Bakbak One" panose="020B0604020202020204" charset="0"/>
                <a:cs typeface="Bakbak One" panose="020B0604020202020204" charset="0"/>
              </a:rPr>
              <a:t>Food detection model</a:t>
            </a:r>
          </a:p>
        </p:txBody>
      </p:sp>
    </p:spTree>
    <p:extLst>
      <p:ext uri="{BB962C8B-B14F-4D97-AF65-F5344CB8AC3E}">
        <p14:creationId xmlns:p14="http://schemas.microsoft.com/office/powerpoint/2010/main" val="673236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51D87-6BD3-8E2D-0FEE-E2290E92DB4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C81A90-4C2F-7E13-48CA-AD45A8D4269D}"/>
              </a:ext>
            </a:extLst>
          </p:cNvPr>
          <p:cNvSpPr>
            <a:spLocks noGrp="1"/>
          </p:cNvSpPr>
          <p:nvPr>
            <p:ph type="title"/>
          </p:nvPr>
        </p:nvSpPr>
        <p:spPr/>
        <p:txBody>
          <a:bodyPr/>
          <a:lstStyle/>
          <a:p>
            <a:r>
              <a:rPr lang="en-US" dirty="0"/>
              <a:t>Training Process &amp; Optimization</a:t>
            </a:r>
          </a:p>
        </p:txBody>
      </p:sp>
      <p:sp>
        <p:nvSpPr>
          <p:cNvPr id="12" name="Rectangle 3">
            <a:extLst>
              <a:ext uri="{FF2B5EF4-FFF2-40B4-BE49-F238E27FC236}">
                <a16:creationId xmlns:a16="http://schemas.microsoft.com/office/drawing/2014/main" id="{CF10231B-B078-B238-4357-1D1AFC673781}"/>
              </a:ext>
            </a:extLst>
          </p:cNvPr>
          <p:cNvSpPr>
            <a:spLocks noGrp="1" noChangeArrowheads="1"/>
          </p:cNvSpPr>
          <p:nvPr>
            <p:ph type="subTitle" idx="4"/>
          </p:nvPr>
        </p:nvSpPr>
        <p:spPr bwMode="auto">
          <a:xfrm>
            <a:off x="1577975" y="1043662"/>
            <a:ext cx="6675225"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Training method:</a:t>
            </a:r>
            <a:r>
              <a:rPr kumimoji="0" lang="en-US" altLang="en-US" sz="2000" b="0" i="0" u="none" strike="noStrike" cap="none" normalizeH="0" baseline="0" dirty="0">
                <a:ln>
                  <a:noFill/>
                </a:ln>
                <a:solidFill>
                  <a:schemeClr val="tx1"/>
                </a:solidFill>
                <a:effectLst/>
                <a:latin typeface="Arial" panose="020B0604020202020204" pitchFamily="34" charset="0"/>
              </a:rPr>
              <a:t> Transfer learning</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Model initialized with pretrained weights</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Custom classifier trained for fridge-relevant foods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Two-stage training:</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Train classifier head while freezing feature layers</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Fine-tune the full network with a lower learning rate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Robustness techniques: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Data augmentation (crop, rotation, color variation)</a:t>
            </a:r>
          </a:p>
          <a:p>
            <a:pPr marL="457200" lvl="1" indent="0" algn="l" eaLnBrk="0" fontAlgn="base" hangingPunct="0">
              <a:spcBef>
                <a:spcPct val="0"/>
              </a:spcBef>
              <a:spcAft>
                <a:spcPct val="0"/>
              </a:spcAft>
              <a:buClrTx/>
              <a:buSzTx/>
            </a:pPr>
            <a:r>
              <a:rPr kumimoji="0" lang="en-US" altLang="en-US" sz="2000" b="0" i="0" u="none" strike="noStrike" cap="none" normalizeH="0" baseline="0" dirty="0" err="1">
                <a:ln>
                  <a:noFill/>
                </a:ln>
                <a:solidFill>
                  <a:schemeClr val="tx1"/>
                </a:solidFill>
                <a:effectLst/>
                <a:latin typeface="Arial" panose="020B0604020202020204" pitchFamily="34" charset="0"/>
              </a:rPr>
              <a:t>MixUp</a:t>
            </a:r>
            <a:r>
              <a:rPr kumimoji="0" lang="en-US" altLang="en-US" sz="2000" b="0" i="0" u="none" strike="noStrike" cap="none" normalizeH="0" baseline="0" dirty="0">
                <a:ln>
                  <a:noFill/>
                </a:ln>
                <a:solidFill>
                  <a:schemeClr val="tx1"/>
                </a:solidFill>
                <a:effectLst/>
                <a:latin typeface="Arial" panose="020B0604020202020204" pitchFamily="34" charset="0"/>
              </a:rPr>
              <a:t> and label smoothing to improve generalization</a:t>
            </a:r>
            <a:endParaRPr lang="en-US" altLang="en-US" sz="2000" dirty="0">
              <a:solidFill>
                <a:schemeClr val="tx1"/>
              </a:solidFill>
              <a:latin typeface="Arial" panose="020B0604020202020204" pitchFamily="34" charset="0"/>
            </a:endParaRPr>
          </a:p>
          <a:p>
            <a:pPr marL="342900" indent="-342900" eaLnBrk="0" fontAlgn="base" hangingPunct="0">
              <a:spcBef>
                <a:spcPct val="0"/>
              </a:spcBef>
              <a:spcAft>
                <a:spcPct val="0"/>
              </a:spcAft>
              <a:buClrTx/>
              <a:buSzTx/>
              <a:buFont typeface="Arial" panose="020B0604020202020204" pitchFamily="34" charset="0"/>
              <a:buChar char="•"/>
            </a:pPr>
            <a:r>
              <a:rPr lang="en-US" sz="2000" dirty="0"/>
              <a:t>Training control:</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Validation-based early stopping</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Test-time augmentation for more stable predictions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3446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39A37-6656-1373-6772-107446E833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0FEEB1-F397-02BD-9A7C-E9F55864385C}"/>
              </a:ext>
            </a:extLst>
          </p:cNvPr>
          <p:cNvSpPr>
            <a:spLocks noGrp="1"/>
          </p:cNvSpPr>
          <p:nvPr>
            <p:ph type="title"/>
          </p:nvPr>
        </p:nvSpPr>
        <p:spPr>
          <a:xfrm>
            <a:off x="720000" y="586334"/>
            <a:ext cx="7704000" cy="565392"/>
          </a:xfrm>
        </p:spPr>
        <p:txBody>
          <a:bodyPr/>
          <a:lstStyle/>
          <a:p>
            <a:r>
              <a:rPr lang="en-US" sz="3400" dirty="0">
                <a:latin typeface="Bakbak One" panose="020B0604020202020204" charset="0"/>
                <a:cs typeface="Bakbak One" panose="020B0604020202020204" charset="0"/>
              </a:rPr>
              <a:t>Gemini LLM</a:t>
            </a:r>
            <a:endParaRPr lang="en-US" sz="3200" dirty="0"/>
          </a:p>
        </p:txBody>
      </p:sp>
      <p:sp>
        <p:nvSpPr>
          <p:cNvPr id="3" name="Google Shape;256;p35">
            <a:extLst>
              <a:ext uri="{FF2B5EF4-FFF2-40B4-BE49-F238E27FC236}">
                <a16:creationId xmlns:a16="http://schemas.microsoft.com/office/drawing/2014/main" id="{ED3531E7-7BE3-D720-D0B3-ECCB5B3C99CD}"/>
              </a:ext>
            </a:extLst>
          </p:cNvPr>
          <p:cNvSpPr txBox="1">
            <a:spLocks/>
          </p:cNvSpPr>
          <p:nvPr/>
        </p:nvSpPr>
        <p:spPr>
          <a:xfrm>
            <a:off x="1479130" y="120339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6" name="Google Shape;256;p35">
            <a:extLst>
              <a:ext uri="{FF2B5EF4-FFF2-40B4-BE49-F238E27FC236}">
                <a16:creationId xmlns:a16="http://schemas.microsoft.com/office/drawing/2014/main" id="{31787E43-B9D6-DB00-71DD-2305CBAC9567}"/>
              </a:ext>
            </a:extLst>
          </p:cNvPr>
          <p:cNvSpPr txBox="1">
            <a:spLocks/>
          </p:cNvSpPr>
          <p:nvPr/>
        </p:nvSpPr>
        <p:spPr>
          <a:xfrm>
            <a:off x="1367448" y="115802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Arial" panose="020B0604020202020204" pitchFamily="34" charset="0"/>
              <a:buChar char="•"/>
            </a:pPr>
            <a:r>
              <a:rPr lang="en-US" sz="2000" dirty="0">
                <a:solidFill>
                  <a:schemeClr val="tx1"/>
                </a:solidFill>
              </a:rPr>
              <a:t>Gemini is used for:</a:t>
            </a:r>
          </a:p>
          <a:p>
            <a:pPr>
              <a:buClr>
                <a:schemeClr val="tx1"/>
              </a:buClr>
            </a:pPr>
            <a:r>
              <a:rPr lang="en-US" sz="2000" dirty="0">
                <a:solidFill>
                  <a:schemeClr val="tx1"/>
                </a:solidFill>
              </a:rPr>
              <a:t>        Recipe generation</a:t>
            </a:r>
          </a:p>
          <a:p>
            <a:pPr>
              <a:buClr>
                <a:schemeClr val="tx1"/>
              </a:buClr>
            </a:pPr>
            <a:r>
              <a:rPr lang="en-US" sz="2000" dirty="0">
                <a:solidFill>
                  <a:schemeClr val="tx1"/>
                </a:solidFill>
              </a:rPr>
              <a:t>        Smart suggestions based on available items</a:t>
            </a:r>
          </a:p>
          <a:p>
            <a:pPr>
              <a:buClr>
                <a:schemeClr val="tx1"/>
              </a:buClr>
            </a:pPr>
            <a:r>
              <a:rPr lang="en-US" sz="2000" dirty="0">
                <a:solidFill>
                  <a:schemeClr val="tx1"/>
                </a:solidFill>
              </a:rPr>
              <a:t>        Prioritizing foods close to expiration</a:t>
            </a:r>
          </a:p>
          <a:p>
            <a:pPr>
              <a:buClr>
                <a:schemeClr val="tx1"/>
              </a:buClr>
            </a:pPr>
            <a:endParaRPr lang="en-US" sz="2000" dirty="0">
              <a:solidFill>
                <a:schemeClr val="tx1"/>
              </a:solidFill>
            </a:endParaRPr>
          </a:p>
          <a:p>
            <a:pPr marL="342900" indent="-342900">
              <a:buClr>
                <a:schemeClr val="tx1"/>
              </a:buClr>
              <a:buFont typeface="Arial" panose="020B0604020202020204" pitchFamily="34" charset="0"/>
              <a:buChar char="•"/>
            </a:pPr>
            <a:r>
              <a:rPr lang="en-US" sz="2000" dirty="0">
                <a:solidFill>
                  <a:schemeClr val="tx1"/>
                </a:solidFill>
              </a:rPr>
              <a:t>Takes into account:</a:t>
            </a:r>
          </a:p>
          <a:p>
            <a:pPr>
              <a:buClr>
                <a:schemeClr val="tx1"/>
              </a:buClr>
            </a:pPr>
            <a:r>
              <a:rPr lang="en-US" sz="2000" dirty="0">
                <a:solidFill>
                  <a:schemeClr val="tx1"/>
                </a:solidFill>
              </a:rPr>
              <a:t>        Current fridge + freezer inventory</a:t>
            </a:r>
          </a:p>
          <a:p>
            <a:pPr>
              <a:buClr>
                <a:schemeClr val="tx1"/>
              </a:buClr>
            </a:pPr>
            <a:r>
              <a:rPr lang="en-US" sz="2000" dirty="0">
                <a:solidFill>
                  <a:schemeClr val="tx1"/>
                </a:solidFill>
              </a:rPr>
              <a:t> </a:t>
            </a:r>
          </a:p>
          <a:p>
            <a:pPr marL="342900" indent="-342900">
              <a:buClr>
                <a:schemeClr val="tx1"/>
              </a:buClr>
              <a:buFont typeface="Arial" panose="020B0604020202020204" pitchFamily="34" charset="0"/>
              <a:buChar char="•"/>
            </a:pPr>
            <a:r>
              <a:rPr lang="en-US" sz="2000" dirty="0">
                <a:solidFill>
                  <a:schemeClr val="tx1"/>
                </a:solidFill>
              </a:rPr>
              <a:t>Makes the system interactive and intelligent</a:t>
            </a:r>
          </a:p>
        </p:txBody>
      </p:sp>
    </p:spTree>
    <p:extLst>
      <p:ext uri="{BB962C8B-B14F-4D97-AF65-F5344CB8AC3E}">
        <p14:creationId xmlns:p14="http://schemas.microsoft.com/office/powerpoint/2010/main" val="3933035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7FD28-AA37-4C38-93D4-4B2794BA6C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A43E9C-7832-7AE0-E1B4-58DD4E04C74B}"/>
              </a:ext>
            </a:extLst>
          </p:cNvPr>
          <p:cNvSpPr>
            <a:spLocks noGrp="1"/>
          </p:cNvSpPr>
          <p:nvPr>
            <p:ph type="title"/>
          </p:nvPr>
        </p:nvSpPr>
        <p:spPr>
          <a:xfrm>
            <a:off x="4385658" y="445025"/>
            <a:ext cx="4038342" cy="572700"/>
          </a:xfrm>
        </p:spPr>
        <p:txBody>
          <a:bodyPr/>
          <a:lstStyle/>
          <a:p>
            <a:r>
              <a:rPr lang="en-US" dirty="0"/>
              <a:t>Recipe Generation</a:t>
            </a:r>
          </a:p>
        </p:txBody>
      </p:sp>
      <p:sp>
        <p:nvSpPr>
          <p:cNvPr id="12" name="Rectangle 3">
            <a:extLst>
              <a:ext uri="{FF2B5EF4-FFF2-40B4-BE49-F238E27FC236}">
                <a16:creationId xmlns:a16="http://schemas.microsoft.com/office/drawing/2014/main" id="{D45E05DF-FAB2-C677-0183-29B32D60DD9F}"/>
              </a:ext>
            </a:extLst>
          </p:cNvPr>
          <p:cNvSpPr>
            <a:spLocks noGrp="1" noChangeArrowheads="1"/>
          </p:cNvSpPr>
          <p:nvPr>
            <p:ph type="subTitle" idx="4"/>
          </p:nvPr>
        </p:nvSpPr>
        <p:spPr bwMode="auto">
          <a:xfrm>
            <a:off x="4385658" y="1503979"/>
            <a:ext cx="475834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Arial" panose="020B0604020202020204" pitchFamily="34" charset="0"/>
              <a:buChar char="•"/>
            </a:pPr>
            <a:r>
              <a:rPr lang="en-US" sz="1800" dirty="0"/>
              <a:t>Backend sends structured data to Gemini:</a:t>
            </a:r>
          </a:p>
          <a:p>
            <a:r>
              <a:rPr lang="en-US" sz="1800" dirty="0"/>
              <a:t>	Food items and Expiration dates</a:t>
            </a:r>
          </a:p>
          <a:p>
            <a:endParaRPr lang="en-US" sz="1800" dirty="0"/>
          </a:p>
          <a:p>
            <a:pPr>
              <a:buFont typeface="Arial" panose="020B0604020202020204" pitchFamily="34" charset="0"/>
              <a:buChar char="•"/>
            </a:pPr>
            <a:r>
              <a:rPr lang="en-US" sz="1800" dirty="0"/>
              <a:t>Uses API-based communication</a:t>
            </a:r>
          </a:p>
          <a:p>
            <a:pPr>
              <a:buFont typeface="Arial" panose="020B0604020202020204" pitchFamily="34" charset="0"/>
              <a:buChar char="•"/>
            </a:pPr>
            <a:r>
              <a:rPr lang="en-US" altLang="en-US" sz="1800" dirty="0">
                <a:solidFill>
                  <a:schemeClr val="tx1"/>
                </a:solidFill>
                <a:latin typeface="Arial" panose="020B0604020202020204" pitchFamily="34" charset="0"/>
              </a:rPr>
              <a:t>Receives Text-based recipe suggestions</a:t>
            </a:r>
          </a:p>
          <a:p>
            <a:pPr>
              <a:buFont typeface="Arial" panose="020B0604020202020204" pitchFamily="34" charset="0"/>
              <a:buChar char="•"/>
            </a:pPr>
            <a:endParaRPr lang="en-US" altLang="en-US" sz="1800" dirty="0">
              <a:solidFill>
                <a:schemeClr val="tx1"/>
              </a:solidFill>
              <a:latin typeface="Arial" panose="020B0604020202020204" pitchFamily="34" charset="0"/>
            </a:endParaRPr>
          </a:p>
          <a:p>
            <a:pPr>
              <a:buFont typeface="Arial" panose="020B0604020202020204" pitchFamily="34" charset="0"/>
              <a:buChar char="•"/>
            </a:pPr>
            <a:r>
              <a:rPr lang="en-US" sz="1800" dirty="0"/>
              <a:t>Displays the available and missing ingredients</a:t>
            </a:r>
          </a:p>
          <a:p>
            <a:pPr>
              <a:buFont typeface="Arial" panose="020B0604020202020204" pitchFamily="34" charset="0"/>
              <a:buChar char="•"/>
            </a:pPr>
            <a:r>
              <a:rPr lang="en-US" sz="1800" dirty="0"/>
              <a:t>Sorts the recipes by urgency score</a:t>
            </a:r>
          </a:p>
          <a:p>
            <a:pPr>
              <a:buFont typeface="Arial" panose="020B0604020202020204" pitchFamily="34" charset="0"/>
              <a:buChar char="•"/>
            </a:pPr>
            <a:endParaRPr lang="en-US" sz="1800" dirty="0"/>
          </a:p>
        </p:txBody>
      </p:sp>
      <p:pic>
        <p:nvPicPr>
          <p:cNvPr id="5" name="Picture 4">
            <a:extLst>
              <a:ext uri="{FF2B5EF4-FFF2-40B4-BE49-F238E27FC236}">
                <a16:creationId xmlns:a16="http://schemas.microsoft.com/office/drawing/2014/main" id="{E205F068-7961-C8B2-6FC5-F41BA72AC59C}"/>
              </a:ext>
            </a:extLst>
          </p:cNvPr>
          <p:cNvPicPr>
            <a:picLocks noChangeAspect="1"/>
          </p:cNvPicPr>
          <p:nvPr/>
        </p:nvPicPr>
        <p:blipFill>
          <a:blip r:embed="rId2"/>
          <a:stretch>
            <a:fillRect/>
          </a:stretch>
        </p:blipFill>
        <p:spPr>
          <a:xfrm>
            <a:off x="0" y="0"/>
            <a:ext cx="4385658" cy="5143500"/>
          </a:xfrm>
          <a:prstGeom prst="rect">
            <a:avLst/>
          </a:prstGeom>
        </p:spPr>
      </p:pic>
    </p:spTree>
    <p:extLst>
      <p:ext uri="{BB962C8B-B14F-4D97-AF65-F5344CB8AC3E}">
        <p14:creationId xmlns:p14="http://schemas.microsoft.com/office/powerpoint/2010/main" val="1714623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FD847-0D6A-10CF-7D1E-938BC049A4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3C7B24-F78F-D492-EF08-05563557488D}"/>
              </a:ext>
            </a:extLst>
          </p:cNvPr>
          <p:cNvSpPr>
            <a:spLocks noGrp="1"/>
          </p:cNvSpPr>
          <p:nvPr>
            <p:ph type="title"/>
          </p:nvPr>
        </p:nvSpPr>
        <p:spPr/>
        <p:txBody>
          <a:bodyPr/>
          <a:lstStyle/>
          <a:p>
            <a:r>
              <a:rPr lang="en-US" dirty="0"/>
              <a:t>Future additions</a:t>
            </a:r>
          </a:p>
        </p:txBody>
      </p:sp>
      <p:sp>
        <p:nvSpPr>
          <p:cNvPr id="3" name="Text Placeholder 2">
            <a:extLst>
              <a:ext uri="{FF2B5EF4-FFF2-40B4-BE49-F238E27FC236}">
                <a16:creationId xmlns:a16="http://schemas.microsoft.com/office/drawing/2014/main" id="{ECE3FA92-1DB9-A8C2-53BF-9901D7915CB1}"/>
              </a:ext>
            </a:extLst>
          </p:cNvPr>
          <p:cNvSpPr>
            <a:spLocks noGrp="1"/>
          </p:cNvSpPr>
          <p:nvPr>
            <p:ph type="body" idx="1"/>
          </p:nvPr>
        </p:nvSpPr>
        <p:spPr>
          <a:xfrm>
            <a:off x="720000" y="1228675"/>
            <a:ext cx="7704000" cy="3599634"/>
          </a:xfrm>
        </p:spPr>
        <p:txBody>
          <a:bodyPr/>
          <a:lstStyle/>
          <a:p>
            <a:pPr algn="l"/>
            <a:r>
              <a:rPr lang="en-US" sz="2000" b="1" dirty="0"/>
              <a:t>Personalized user preferences</a:t>
            </a:r>
            <a:r>
              <a:rPr lang="en-US" sz="2000" dirty="0"/>
              <a:t> (likes, dislikes, dietary habits)</a:t>
            </a:r>
          </a:p>
          <a:p>
            <a:pPr algn="l"/>
            <a:r>
              <a:rPr lang="en-US" sz="2000" dirty="0"/>
              <a:t>Multi-user support for shared households</a:t>
            </a:r>
          </a:p>
          <a:p>
            <a:pPr algn="l"/>
            <a:endParaRPr lang="en-US" sz="2000" dirty="0"/>
          </a:p>
          <a:p>
            <a:pPr algn="l"/>
            <a:r>
              <a:rPr lang="en-US" sz="2000" dirty="0"/>
              <a:t>Mobile application for remote fridge monitoring</a:t>
            </a:r>
          </a:p>
          <a:p>
            <a:pPr algn="l"/>
            <a:endParaRPr lang="en-US" sz="2000" dirty="0"/>
          </a:p>
          <a:p>
            <a:pPr algn="l"/>
            <a:r>
              <a:rPr lang="en-US" sz="2000" dirty="0"/>
              <a:t>Smart grocery list suggestions (food items only)</a:t>
            </a:r>
          </a:p>
          <a:p>
            <a:pPr algn="l"/>
            <a:r>
              <a:rPr lang="en-US" sz="2000" dirty="0"/>
              <a:t>Pantry inventory integration</a:t>
            </a:r>
            <a:endParaRPr lang="en-US" sz="2000" dirty="0">
              <a:solidFill>
                <a:schemeClr val="tx1"/>
              </a:solidFill>
            </a:endParaRPr>
          </a:p>
          <a:p>
            <a:pPr algn="l"/>
            <a:endParaRPr lang="en-US" sz="2000" dirty="0">
              <a:solidFill>
                <a:schemeClr val="tx1"/>
              </a:solidFill>
            </a:endParaRPr>
          </a:p>
          <a:p>
            <a:pPr algn="l"/>
            <a:endParaRPr lang="en-US" sz="2000" dirty="0"/>
          </a:p>
        </p:txBody>
      </p:sp>
    </p:spTree>
    <p:extLst>
      <p:ext uri="{BB962C8B-B14F-4D97-AF65-F5344CB8AC3E}">
        <p14:creationId xmlns:p14="http://schemas.microsoft.com/office/powerpoint/2010/main" val="1599537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4BB1D-1A7A-3C79-4C77-5ABA270D1E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040C5B-6120-12AF-5325-068B93FCDD7A}"/>
              </a:ext>
            </a:extLst>
          </p:cNvPr>
          <p:cNvSpPr>
            <a:spLocks noGrp="1"/>
          </p:cNvSpPr>
          <p:nvPr>
            <p:ph type="title"/>
          </p:nvPr>
        </p:nvSpPr>
        <p:spPr>
          <a:xfrm>
            <a:off x="720000" y="1999050"/>
            <a:ext cx="7704000" cy="572700"/>
          </a:xfrm>
        </p:spPr>
        <p:txBody>
          <a:bodyPr/>
          <a:lstStyle/>
          <a:p>
            <a:r>
              <a:rPr lang="en-US" sz="4800" dirty="0"/>
              <a:t>Conclusion</a:t>
            </a:r>
          </a:p>
        </p:txBody>
      </p:sp>
    </p:spTree>
    <p:extLst>
      <p:ext uri="{BB962C8B-B14F-4D97-AF65-F5344CB8AC3E}">
        <p14:creationId xmlns:p14="http://schemas.microsoft.com/office/powerpoint/2010/main" val="3208396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a:spLocks noGrp="1"/>
          </p:cNvSpPr>
          <p:nvPr>
            <p:ph type="title"/>
          </p:nvPr>
        </p:nvSpPr>
        <p:spPr>
          <a:xfrm>
            <a:off x="1361806" y="292115"/>
            <a:ext cx="6420387" cy="7131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Bakbak One" panose="020B0604020202020204" charset="0"/>
                <a:cs typeface="Bakbak One" panose="020B0604020202020204" charset="0"/>
              </a:rPr>
              <a:t>Outline: </a:t>
            </a:r>
            <a:endParaRPr dirty="0">
              <a:latin typeface="Bakbak One" panose="020B0604020202020204" charset="0"/>
              <a:cs typeface="Bakbak One" panose="020B0604020202020204" charset="0"/>
            </a:endParaRPr>
          </a:p>
        </p:txBody>
      </p:sp>
      <p:sp>
        <p:nvSpPr>
          <p:cNvPr id="194" name="Google Shape;194;p29"/>
          <p:cNvSpPr txBox="1">
            <a:spLocks noGrp="1"/>
          </p:cNvSpPr>
          <p:nvPr>
            <p:ph type="body" idx="1"/>
          </p:nvPr>
        </p:nvSpPr>
        <p:spPr>
          <a:xfrm>
            <a:off x="2857502" y="1018355"/>
            <a:ext cx="3718112" cy="32626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Introduction</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The Smart Fridge Solution</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How it Work</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Hardware &amp; Price</a:t>
            </a:r>
          </a:p>
          <a:p>
            <a:pPr marL="0" indent="0" algn="l">
              <a:buNone/>
            </a:pPr>
            <a:r>
              <a:rPr lang="en-US" sz="2000" dirty="0">
                <a:latin typeface="Cabin" panose="020B0604020202020204" charset="0"/>
                <a:cs typeface="Times New Roman" panose="02020603050405020304" pitchFamily="18" charset="0"/>
              </a:rPr>
              <a:t>Why it Matters Globally &amp; SDG</a:t>
            </a:r>
          </a:p>
          <a:p>
            <a:pPr marL="0" indent="0" algn="l">
              <a:buNone/>
            </a:pPr>
            <a:r>
              <a:rPr lang="en-US" sz="2000" dirty="0">
                <a:latin typeface="Cabin" panose="020B0604020202020204" charset="0"/>
                <a:cs typeface="Times New Roman" panose="02020603050405020304" pitchFamily="18" charset="0"/>
              </a:rPr>
              <a:t>Technical Overview</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Future Add-ons</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Conclusion</a:t>
            </a:r>
            <a:endParaRPr sz="2000" dirty="0">
              <a:latin typeface="Cabin" panose="020B0604020202020204" charset="0"/>
              <a:cs typeface="Times New Roman" panose="02020603050405020304" pitchFamily="18" charset="0"/>
            </a:endParaRPr>
          </a:p>
        </p:txBody>
      </p:sp>
      <p:grpSp>
        <p:nvGrpSpPr>
          <p:cNvPr id="8" name="Google Shape;8372;p60">
            <a:extLst>
              <a:ext uri="{FF2B5EF4-FFF2-40B4-BE49-F238E27FC236}">
                <a16:creationId xmlns:a16="http://schemas.microsoft.com/office/drawing/2014/main" id="{899480B3-80FD-42BF-8B65-72D8D8B775CD}"/>
              </a:ext>
            </a:extLst>
          </p:cNvPr>
          <p:cNvGrpSpPr/>
          <p:nvPr/>
        </p:nvGrpSpPr>
        <p:grpSpPr>
          <a:xfrm>
            <a:off x="2575112" y="1170487"/>
            <a:ext cx="282390" cy="234464"/>
            <a:chOff x="5216456" y="3725484"/>
            <a:chExt cx="356196" cy="265631"/>
          </a:xfrm>
          <a:solidFill>
            <a:schemeClr val="tx1"/>
          </a:solidFill>
        </p:grpSpPr>
        <p:sp>
          <p:nvSpPr>
            <p:cNvPr id="9" name="Google Shape;8373;p60">
              <a:extLst>
                <a:ext uri="{FF2B5EF4-FFF2-40B4-BE49-F238E27FC236}">
                  <a16:creationId xmlns:a16="http://schemas.microsoft.com/office/drawing/2014/main" id="{FBB35214-A8AA-4EAF-A256-9DD9CC62D74E}"/>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10" name="Google Shape;8374;p60">
              <a:extLst>
                <a:ext uri="{FF2B5EF4-FFF2-40B4-BE49-F238E27FC236}">
                  <a16:creationId xmlns:a16="http://schemas.microsoft.com/office/drawing/2014/main" id="{F1C5B706-9677-448C-A1AA-AE4333B05506}"/>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14" name="Google Shape;8372;p60">
            <a:extLst>
              <a:ext uri="{FF2B5EF4-FFF2-40B4-BE49-F238E27FC236}">
                <a16:creationId xmlns:a16="http://schemas.microsoft.com/office/drawing/2014/main" id="{80A993DA-3C63-41A3-8160-7C17AA63EAD0}"/>
              </a:ext>
            </a:extLst>
          </p:cNvPr>
          <p:cNvGrpSpPr/>
          <p:nvPr/>
        </p:nvGrpSpPr>
        <p:grpSpPr>
          <a:xfrm>
            <a:off x="2575112" y="1520486"/>
            <a:ext cx="282390" cy="234464"/>
            <a:chOff x="5216456" y="3725484"/>
            <a:chExt cx="356196" cy="265631"/>
          </a:xfrm>
          <a:solidFill>
            <a:schemeClr val="tx1"/>
          </a:solidFill>
        </p:grpSpPr>
        <p:sp>
          <p:nvSpPr>
            <p:cNvPr id="15" name="Google Shape;8373;p60">
              <a:extLst>
                <a:ext uri="{FF2B5EF4-FFF2-40B4-BE49-F238E27FC236}">
                  <a16:creationId xmlns:a16="http://schemas.microsoft.com/office/drawing/2014/main" id="{CE7F9D0E-E961-49F8-865E-2C1F4030B69E}"/>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16" name="Google Shape;8374;p60">
              <a:extLst>
                <a:ext uri="{FF2B5EF4-FFF2-40B4-BE49-F238E27FC236}">
                  <a16:creationId xmlns:a16="http://schemas.microsoft.com/office/drawing/2014/main" id="{B042A673-3288-4FE5-9E08-3E03DC4D93D1}"/>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17" name="Google Shape;8372;p60">
            <a:extLst>
              <a:ext uri="{FF2B5EF4-FFF2-40B4-BE49-F238E27FC236}">
                <a16:creationId xmlns:a16="http://schemas.microsoft.com/office/drawing/2014/main" id="{59227D97-98D2-4FB7-9FAE-4156AC21A315}"/>
              </a:ext>
            </a:extLst>
          </p:cNvPr>
          <p:cNvGrpSpPr/>
          <p:nvPr/>
        </p:nvGrpSpPr>
        <p:grpSpPr>
          <a:xfrm>
            <a:off x="2575112" y="1879931"/>
            <a:ext cx="282390" cy="234464"/>
            <a:chOff x="5216456" y="3725484"/>
            <a:chExt cx="356196" cy="265631"/>
          </a:xfrm>
          <a:solidFill>
            <a:schemeClr val="tx1"/>
          </a:solidFill>
        </p:grpSpPr>
        <p:sp>
          <p:nvSpPr>
            <p:cNvPr id="18" name="Google Shape;8373;p60">
              <a:extLst>
                <a:ext uri="{FF2B5EF4-FFF2-40B4-BE49-F238E27FC236}">
                  <a16:creationId xmlns:a16="http://schemas.microsoft.com/office/drawing/2014/main" id="{0C8EDA8E-D1DD-455B-A1E8-8143DEEDADCB}"/>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19" name="Google Shape;8374;p60">
              <a:extLst>
                <a:ext uri="{FF2B5EF4-FFF2-40B4-BE49-F238E27FC236}">
                  <a16:creationId xmlns:a16="http://schemas.microsoft.com/office/drawing/2014/main" id="{46804F0D-9AC0-4A54-ABBC-EDFA0F7639F2}"/>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0" name="Google Shape;8372;p60">
            <a:extLst>
              <a:ext uri="{FF2B5EF4-FFF2-40B4-BE49-F238E27FC236}">
                <a16:creationId xmlns:a16="http://schemas.microsoft.com/office/drawing/2014/main" id="{3789616C-D904-4197-AE8F-423A7B9BA530}"/>
              </a:ext>
            </a:extLst>
          </p:cNvPr>
          <p:cNvGrpSpPr/>
          <p:nvPr/>
        </p:nvGrpSpPr>
        <p:grpSpPr>
          <a:xfrm>
            <a:off x="2575112" y="2234023"/>
            <a:ext cx="282390" cy="234464"/>
            <a:chOff x="5216456" y="3725484"/>
            <a:chExt cx="356196" cy="265631"/>
          </a:xfrm>
          <a:solidFill>
            <a:schemeClr val="tx1"/>
          </a:solidFill>
        </p:grpSpPr>
        <p:sp>
          <p:nvSpPr>
            <p:cNvPr id="21" name="Google Shape;8373;p60">
              <a:extLst>
                <a:ext uri="{FF2B5EF4-FFF2-40B4-BE49-F238E27FC236}">
                  <a16:creationId xmlns:a16="http://schemas.microsoft.com/office/drawing/2014/main" id="{A8BE75AE-E600-494E-BC7A-E0CB792FA70F}"/>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22" name="Google Shape;8374;p60">
              <a:extLst>
                <a:ext uri="{FF2B5EF4-FFF2-40B4-BE49-F238E27FC236}">
                  <a16:creationId xmlns:a16="http://schemas.microsoft.com/office/drawing/2014/main" id="{C89B0CBB-78FC-4603-8805-FA283FAF7C68}"/>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3" name="Google Shape;8372;p60">
            <a:extLst>
              <a:ext uri="{FF2B5EF4-FFF2-40B4-BE49-F238E27FC236}">
                <a16:creationId xmlns:a16="http://schemas.microsoft.com/office/drawing/2014/main" id="{1E8813FD-2E19-4AA6-A9A2-90978704E708}"/>
              </a:ext>
            </a:extLst>
          </p:cNvPr>
          <p:cNvGrpSpPr/>
          <p:nvPr/>
        </p:nvGrpSpPr>
        <p:grpSpPr>
          <a:xfrm>
            <a:off x="2575112" y="2579853"/>
            <a:ext cx="282390" cy="234464"/>
            <a:chOff x="5216456" y="3725484"/>
            <a:chExt cx="356196" cy="265631"/>
          </a:xfrm>
          <a:solidFill>
            <a:schemeClr val="tx1"/>
          </a:solidFill>
        </p:grpSpPr>
        <p:sp>
          <p:nvSpPr>
            <p:cNvPr id="24" name="Google Shape;8373;p60">
              <a:extLst>
                <a:ext uri="{FF2B5EF4-FFF2-40B4-BE49-F238E27FC236}">
                  <a16:creationId xmlns:a16="http://schemas.microsoft.com/office/drawing/2014/main" id="{64A01396-2B56-4E22-A16D-DEAFD3B95D65}"/>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25" name="Google Shape;8374;p60">
              <a:extLst>
                <a:ext uri="{FF2B5EF4-FFF2-40B4-BE49-F238E27FC236}">
                  <a16:creationId xmlns:a16="http://schemas.microsoft.com/office/drawing/2014/main" id="{EDF9D68A-838F-4BB4-B4E1-8805BB4B60F9}"/>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6" name="Google Shape;8372;p60">
            <a:extLst>
              <a:ext uri="{FF2B5EF4-FFF2-40B4-BE49-F238E27FC236}">
                <a16:creationId xmlns:a16="http://schemas.microsoft.com/office/drawing/2014/main" id="{BF55C2E5-AEBE-48CF-8384-3CB45F0BBE1F}"/>
              </a:ext>
            </a:extLst>
          </p:cNvPr>
          <p:cNvGrpSpPr/>
          <p:nvPr/>
        </p:nvGrpSpPr>
        <p:grpSpPr>
          <a:xfrm>
            <a:off x="2575112" y="2926281"/>
            <a:ext cx="282390" cy="234464"/>
            <a:chOff x="5216456" y="3725484"/>
            <a:chExt cx="356196" cy="265631"/>
          </a:xfrm>
          <a:solidFill>
            <a:schemeClr val="tx1"/>
          </a:solidFill>
        </p:grpSpPr>
        <p:sp>
          <p:nvSpPr>
            <p:cNvPr id="27" name="Google Shape;8373;p60">
              <a:extLst>
                <a:ext uri="{FF2B5EF4-FFF2-40B4-BE49-F238E27FC236}">
                  <a16:creationId xmlns:a16="http://schemas.microsoft.com/office/drawing/2014/main" id="{7738278A-BAF7-4DE0-B531-AB176820DED1}"/>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28" name="Google Shape;8374;p60">
              <a:extLst>
                <a:ext uri="{FF2B5EF4-FFF2-40B4-BE49-F238E27FC236}">
                  <a16:creationId xmlns:a16="http://schemas.microsoft.com/office/drawing/2014/main" id="{2C3239EA-098E-4B06-8546-EFE4D42C4E37}"/>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9" name="Google Shape;8372;p60">
            <a:extLst>
              <a:ext uri="{FF2B5EF4-FFF2-40B4-BE49-F238E27FC236}">
                <a16:creationId xmlns:a16="http://schemas.microsoft.com/office/drawing/2014/main" id="{76999CB2-6BDD-482A-A533-B95290B38E3D}"/>
              </a:ext>
            </a:extLst>
          </p:cNvPr>
          <p:cNvGrpSpPr/>
          <p:nvPr/>
        </p:nvGrpSpPr>
        <p:grpSpPr>
          <a:xfrm>
            <a:off x="2575112" y="3267356"/>
            <a:ext cx="282390" cy="234464"/>
            <a:chOff x="5216456" y="3725484"/>
            <a:chExt cx="356196" cy="265631"/>
          </a:xfrm>
          <a:solidFill>
            <a:schemeClr val="tx1"/>
          </a:solidFill>
        </p:grpSpPr>
        <p:sp>
          <p:nvSpPr>
            <p:cNvPr id="30" name="Google Shape;8373;p60">
              <a:extLst>
                <a:ext uri="{FF2B5EF4-FFF2-40B4-BE49-F238E27FC236}">
                  <a16:creationId xmlns:a16="http://schemas.microsoft.com/office/drawing/2014/main" id="{99B862CF-4480-462F-B993-DE0B20446EC8}"/>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31" name="Google Shape;8374;p60">
              <a:extLst>
                <a:ext uri="{FF2B5EF4-FFF2-40B4-BE49-F238E27FC236}">
                  <a16:creationId xmlns:a16="http://schemas.microsoft.com/office/drawing/2014/main" id="{38D18C78-937E-4CB9-83D3-CD37AE991917}"/>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32" name="Google Shape;8372;p60">
            <a:extLst>
              <a:ext uri="{FF2B5EF4-FFF2-40B4-BE49-F238E27FC236}">
                <a16:creationId xmlns:a16="http://schemas.microsoft.com/office/drawing/2014/main" id="{044161FB-5F7C-4115-B336-E4EF92E7584F}"/>
              </a:ext>
            </a:extLst>
          </p:cNvPr>
          <p:cNvGrpSpPr/>
          <p:nvPr/>
        </p:nvGrpSpPr>
        <p:grpSpPr>
          <a:xfrm>
            <a:off x="2575112" y="3615056"/>
            <a:ext cx="282390" cy="234464"/>
            <a:chOff x="5216456" y="3725484"/>
            <a:chExt cx="356196" cy="265631"/>
          </a:xfrm>
          <a:solidFill>
            <a:schemeClr val="tx1"/>
          </a:solidFill>
        </p:grpSpPr>
        <p:sp>
          <p:nvSpPr>
            <p:cNvPr id="33" name="Google Shape;8373;p60">
              <a:extLst>
                <a:ext uri="{FF2B5EF4-FFF2-40B4-BE49-F238E27FC236}">
                  <a16:creationId xmlns:a16="http://schemas.microsoft.com/office/drawing/2014/main" id="{AEF59284-DD22-4FBD-B348-B2F8CC38F0E6}"/>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34" name="Google Shape;8374;p60">
              <a:extLst>
                <a:ext uri="{FF2B5EF4-FFF2-40B4-BE49-F238E27FC236}">
                  <a16:creationId xmlns:a16="http://schemas.microsoft.com/office/drawing/2014/main" id="{21D0F9D2-FA3B-437C-8224-0AA2B07392CE}"/>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9289D-F392-58A4-41A8-206C4692B971}"/>
              </a:ext>
            </a:extLst>
          </p:cNvPr>
          <p:cNvSpPr>
            <a:spLocks noGrp="1"/>
          </p:cNvSpPr>
          <p:nvPr>
            <p:ph type="title"/>
          </p:nvPr>
        </p:nvSpPr>
        <p:spPr/>
        <p:txBody>
          <a:bodyPr/>
          <a:lstStyle/>
          <a:p>
            <a:r>
              <a:rPr lang="en-US" dirty="0" err="1">
                <a:hlinkClick r:id="rId2"/>
              </a:rPr>
              <a:t>Github</a:t>
            </a:r>
            <a:r>
              <a:rPr lang="en-US" dirty="0">
                <a:hlinkClick r:id="rId2"/>
              </a:rPr>
              <a:t> repo</a:t>
            </a:r>
            <a:endParaRPr lang="en-US" dirty="0"/>
          </a:p>
        </p:txBody>
      </p:sp>
    </p:spTree>
    <p:extLst>
      <p:ext uri="{BB962C8B-B14F-4D97-AF65-F5344CB8AC3E}">
        <p14:creationId xmlns:p14="http://schemas.microsoft.com/office/powerpoint/2010/main" val="138208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6" name="Picture 5">
            <a:extLst>
              <a:ext uri="{FF2B5EF4-FFF2-40B4-BE49-F238E27FC236}">
                <a16:creationId xmlns:a16="http://schemas.microsoft.com/office/drawing/2014/main" id="{854C2216-A96B-484E-A9B7-11A6AE10AD81}"/>
              </a:ext>
            </a:extLst>
          </p:cNvPr>
          <p:cNvPicPr>
            <a:picLocks noChangeAspect="1"/>
          </p:cNvPicPr>
          <p:nvPr/>
        </p:nvPicPr>
        <p:blipFill>
          <a:blip r:embed="rId3"/>
          <a:stretch>
            <a:fillRect/>
          </a:stretch>
        </p:blipFill>
        <p:spPr>
          <a:xfrm>
            <a:off x="22224" y="11700"/>
            <a:ext cx="3394320" cy="5143500"/>
          </a:xfrm>
          <a:prstGeom prst="rect">
            <a:avLst/>
          </a:prstGeom>
        </p:spPr>
      </p:pic>
      <p:sp>
        <p:nvSpPr>
          <p:cNvPr id="224" name="Google Shape;224;p32"/>
          <p:cNvSpPr/>
          <p:nvPr/>
        </p:nvSpPr>
        <p:spPr>
          <a:xfrm rot="5400000">
            <a:off x="2508750" y="-1480050"/>
            <a:ext cx="5155200" cy="8115300"/>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3664776" y="308151"/>
            <a:ext cx="5353874" cy="13501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rtl="0">
              <a:spcBef>
                <a:spcPts val="0"/>
              </a:spcBef>
              <a:spcAft>
                <a:spcPts val="0"/>
              </a:spcAft>
              <a:buNone/>
            </a:pPr>
            <a:r>
              <a:rPr lang="en-US" sz="2400" dirty="0">
                <a:latin typeface="Bakbak One" panose="020B0604020202020204" charset="0"/>
                <a:cs typeface="Bakbak One" panose="020B0604020202020204" charset="0"/>
              </a:rPr>
              <a:t>Automatic Categorization &amp; Shelf-Life Estimation:</a:t>
            </a:r>
          </a:p>
        </p:txBody>
      </p:sp>
      <p:sp>
        <p:nvSpPr>
          <p:cNvPr id="35" name="Google Shape;256;p35">
            <a:extLst>
              <a:ext uri="{FF2B5EF4-FFF2-40B4-BE49-F238E27FC236}">
                <a16:creationId xmlns:a16="http://schemas.microsoft.com/office/drawing/2014/main" id="{BF38FAF0-A0D2-4522-848B-6845CF208A54}"/>
              </a:ext>
            </a:extLst>
          </p:cNvPr>
          <p:cNvSpPr txBox="1">
            <a:spLocks/>
          </p:cNvSpPr>
          <p:nvPr/>
        </p:nvSpPr>
        <p:spPr>
          <a:xfrm>
            <a:off x="5294595" y="2527153"/>
            <a:ext cx="3568965"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latin typeface="Cabin" panose="020B0604020202020204" charset="0"/>
              </a:rPr>
              <a:t>Estimates shelf life based on food category</a:t>
            </a:r>
            <a:endParaRPr lang="en-US" dirty="0">
              <a:solidFill>
                <a:schemeClr val="tx1"/>
              </a:solidFill>
              <a:latin typeface="Cabin" panose="020B0604020202020204" charset="0"/>
              <a:cs typeface="Times New Roman" panose="02020603050405020304" pitchFamily="18" charset="0"/>
            </a:endParaRPr>
          </a:p>
        </p:txBody>
      </p:sp>
      <p:sp>
        <p:nvSpPr>
          <p:cNvPr id="45" name="TextBox 44">
            <a:extLst>
              <a:ext uri="{FF2B5EF4-FFF2-40B4-BE49-F238E27FC236}">
                <a16:creationId xmlns:a16="http://schemas.microsoft.com/office/drawing/2014/main" id="{9D313069-2612-47FA-A53F-B2E912D50F36}"/>
              </a:ext>
            </a:extLst>
          </p:cNvPr>
          <p:cNvSpPr txBox="1"/>
          <p:nvPr/>
        </p:nvSpPr>
        <p:spPr>
          <a:xfrm>
            <a:off x="5110566" y="1484472"/>
            <a:ext cx="3969517" cy="523220"/>
          </a:xfrm>
          <a:prstGeom prst="rect">
            <a:avLst/>
          </a:prstGeom>
          <a:noFill/>
        </p:spPr>
        <p:txBody>
          <a:bodyPr wrap="square">
            <a:spAutoFit/>
          </a:bodyPr>
          <a:lstStyle/>
          <a:p>
            <a:pPr marL="0" lvl="0" indent="0" algn="ctr" rtl="0">
              <a:spcBef>
                <a:spcPts val="0"/>
              </a:spcBef>
              <a:spcAft>
                <a:spcPts val="0"/>
              </a:spcAft>
              <a:buNone/>
            </a:pPr>
            <a:r>
              <a:rPr lang="en-US" dirty="0">
                <a:solidFill>
                  <a:schemeClr val="tx1"/>
                </a:solidFill>
                <a:latin typeface="Cabin" panose="020B0604020202020204" charset="0"/>
              </a:rPr>
              <a:t>Identifies the type of food (fruit, dairy, vegetables, etc.)</a:t>
            </a:r>
            <a:endParaRPr lang="en-US" dirty="0">
              <a:solidFill>
                <a:schemeClr val="tx1"/>
              </a:solidFill>
              <a:latin typeface="Cabin" panose="020B0604020202020204" charset="0"/>
              <a:cs typeface="Times New Roman" panose="02020603050405020304" pitchFamily="18" charset="0"/>
            </a:endParaRPr>
          </a:p>
        </p:txBody>
      </p:sp>
      <p:grpSp>
        <p:nvGrpSpPr>
          <p:cNvPr id="10" name="Google Shape;585;p54">
            <a:extLst>
              <a:ext uri="{FF2B5EF4-FFF2-40B4-BE49-F238E27FC236}">
                <a16:creationId xmlns:a16="http://schemas.microsoft.com/office/drawing/2014/main" id="{843B1DAA-7F24-4E1C-9CFD-63C457238C70}"/>
              </a:ext>
            </a:extLst>
          </p:cNvPr>
          <p:cNvGrpSpPr/>
          <p:nvPr/>
        </p:nvGrpSpPr>
        <p:grpSpPr>
          <a:xfrm>
            <a:off x="3547396" y="2432475"/>
            <a:ext cx="5465752" cy="669110"/>
            <a:chOff x="4411970" y="2962952"/>
            <a:chExt cx="706544" cy="104212"/>
          </a:xfrm>
        </p:grpSpPr>
        <p:sp>
          <p:nvSpPr>
            <p:cNvPr id="12" name="Google Shape;586;p54">
              <a:extLst>
                <a:ext uri="{FF2B5EF4-FFF2-40B4-BE49-F238E27FC236}">
                  <a16:creationId xmlns:a16="http://schemas.microsoft.com/office/drawing/2014/main" id="{A6810361-4E2D-4F19-AB2A-857F48422FA3}"/>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A07E0C3B-1FAB-4C93-B12F-D4E9BFAD808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5237DEC3-DC04-41B8-8AAC-FC35195E08F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AF65C698-F785-4B9A-AB57-C354FE731B0E}"/>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585;p54">
            <a:extLst>
              <a:ext uri="{FF2B5EF4-FFF2-40B4-BE49-F238E27FC236}">
                <a16:creationId xmlns:a16="http://schemas.microsoft.com/office/drawing/2014/main" id="{6C3DB24F-7915-4290-9C6F-1E63FEFC97ED}"/>
              </a:ext>
            </a:extLst>
          </p:cNvPr>
          <p:cNvGrpSpPr/>
          <p:nvPr/>
        </p:nvGrpSpPr>
        <p:grpSpPr>
          <a:xfrm>
            <a:off x="3547396" y="3489240"/>
            <a:ext cx="5465752" cy="669110"/>
            <a:chOff x="4411970" y="2962952"/>
            <a:chExt cx="706544" cy="104212"/>
          </a:xfrm>
        </p:grpSpPr>
        <p:sp>
          <p:nvSpPr>
            <p:cNvPr id="22" name="Google Shape;586;p54">
              <a:extLst>
                <a:ext uri="{FF2B5EF4-FFF2-40B4-BE49-F238E27FC236}">
                  <a16:creationId xmlns:a16="http://schemas.microsoft.com/office/drawing/2014/main" id="{797FD838-0CE3-4CCE-9701-7E0BDFE341B5}"/>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7;p54">
              <a:extLst>
                <a:ext uri="{FF2B5EF4-FFF2-40B4-BE49-F238E27FC236}">
                  <a16:creationId xmlns:a16="http://schemas.microsoft.com/office/drawing/2014/main" id="{65320A91-FA5A-4D64-8BA1-152E5AC19D2C}"/>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8;p54">
              <a:extLst>
                <a:ext uri="{FF2B5EF4-FFF2-40B4-BE49-F238E27FC236}">
                  <a16:creationId xmlns:a16="http://schemas.microsoft.com/office/drawing/2014/main" id="{C4F93AB0-C24B-4BD2-9AD8-D287211F6745}"/>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9;p54">
              <a:extLst>
                <a:ext uri="{FF2B5EF4-FFF2-40B4-BE49-F238E27FC236}">
                  <a16:creationId xmlns:a16="http://schemas.microsoft.com/office/drawing/2014/main" id="{A6D86FED-E852-498F-A684-6CABEB313BD0}"/>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56;p35">
            <a:extLst>
              <a:ext uri="{FF2B5EF4-FFF2-40B4-BE49-F238E27FC236}">
                <a16:creationId xmlns:a16="http://schemas.microsoft.com/office/drawing/2014/main" id="{6C184843-22C7-4543-BE6E-C62A755BB64A}"/>
              </a:ext>
            </a:extLst>
          </p:cNvPr>
          <p:cNvSpPr txBox="1">
            <a:spLocks/>
          </p:cNvSpPr>
          <p:nvPr/>
        </p:nvSpPr>
        <p:spPr>
          <a:xfrm>
            <a:off x="5192209" y="3560834"/>
            <a:ext cx="3630924"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latin typeface="Cabin" panose="020B0604020202020204" charset="0"/>
              </a:rPr>
              <a:t>Adjusts expiration tracking using stored data</a:t>
            </a:r>
            <a:endParaRPr lang="en-US" dirty="0">
              <a:solidFill>
                <a:schemeClr val="tx1"/>
              </a:solidFill>
              <a:latin typeface="Cabin" panose="020B0604020202020204" charset="0"/>
              <a:cs typeface="Times New Roman" panose="02020603050405020304" pitchFamily="18" charset="0"/>
            </a:endParaRPr>
          </a:p>
        </p:txBody>
      </p:sp>
    </p:spTree>
    <p:extLst>
      <p:ext uri="{BB962C8B-B14F-4D97-AF65-F5344CB8AC3E}">
        <p14:creationId xmlns:p14="http://schemas.microsoft.com/office/powerpoint/2010/main" val="4092724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ADCC1-585C-4902-9FB4-C8071FC75299}"/>
              </a:ext>
            </a:extLst>
          </p:cNvPr>
          <p:cNvSpPr>
            <a:spLocks noGrp="1"/>
          </p:cNvSpPr>
          <p:nvPr>
            <p:ph type="ctrTitle"/>
          </p:nvPr>
        </p:nvSpPr>
        <p:spPr>
          <a:xfrm>
            <a:off x="302559" y="295208"/>
            <a:ext cx="4982136" cy="652809"/>
          </a:xfrm>
        </p:spPr>
        <p:txBody>
          <a:bodyPr/>
          <a:lstStyle/>
          <a:p>
            <a:pPr marL="0" lvl="0" indent="0" algn="ctr" rtl="0">
              <a:spcBef>
                <a:spcPts val="0"/>
              </a:spcBef>
              <a:spcAft>
                <a:spcPts val="0"/>
              </a:spcAft>
            </a:pPr>
            <a:r>
              <a:rPr lang="en-US" sz="2800" dirty="0">
                <a:latin typeface="Bakbak One" panose="020B0604020202020204" charset="0"/>
                <a:cs typeface="Bakbak One" panose="020B0604020202020204" charset="0"/>
              </a:rPr>
              <a:t>Image Classification Program:</a:t>
            </a:r>
          </a:p>
        </p:txBody>
      </p:sp>
      <p:pic>
        <p:nvPicPr>
          <p:cNvPr id="5" name="Picture 4">
            <a:extLst>
              <a:ext uri="{FF2B5EF4-FFF2-40B4-BE49-F238E27FC236}">
                <a16:creationId xmlns:a16="http://schemas.microsoft.com/office/drawing/2014/main" id="{A6E4A747-9BD9-4F16-B023-177D936A7C1B}"/>
              </a:ext>
            </a:extLst>
          </p:cNvPr>
          <p:cNvPicPr>
            <a:picLocks noChangeAspect="1"/>
          </p:cNvPicPr>
          <p:nvPr/>
        </p:nvPicPr>
        <p:blipFill>
          <a:blip r:embed="rId2"/>
          <a:stretch>
            <a:fillRect/>
          </a:stretch>
        </p:blipFill>
        <p:spPr>
          <a:xfrm>
            <a:off x="5715000" y="0"/>
            <a:ext cx="3429000" cy="5143500"/>
          </a:xfrm>
          <a:prstGeom prst="rect">
            <a:avLst/>
          </a:prstGeom>
        </p:spPr>
      </p:pic>
      <p:sp>
        <p:nvSpPr>
          <p:cNvPr id="19" name="TextBox 18">
            <a:extLst>
              <a:ext uri="{FF2B5EF4-FFF2-40B4-BE49-F238E27FC236}">
                <a16:creationId xmlns:a16="http://schemas.microsoft.com/office/drawing/2014/main" id="{B78B6941-63D9-4721-A673-E6F7B01D043F}"/>
              </a:ext>
            </a:extLst>
          </p:cNvPr>
          <p:cNvSpPr txBox="1"/>
          <p:nvPr/>
        </p:nvSpPr>
        <p:spPr>
          <a:xfrm>
            <a:off x="1774473" y="1528269"/>
            <a:ext cx="3572031" cy="307777"/>
          </a:xfrm>
          <a:prstGeom prst="rect">
            <a:avLst/>
          </a:prstGeom>
          <a:noFill/>
        </p:spPr>
        <p:txBody>
          <a:bodyPr wrap="square">
            <a:spAutoFit/>
          </a:bodyPr>
          <a:lstStyle/>
          <a:p>
            <a:r>
              <a:rPr lang="en-US" dirty="0">
                <a:solidFill>
                  <a:schemeClr val="tx1"/>
                </a:solidFill>
                <a:latin typeface="Cabin" panose="020B0604020202020204" charset="0"/>
              </a:rPr>
              <a:t>Processes images captured by the camera</a:t>
            </a:r>
          </a:p>
        </p:txBody>
      </p:sp>
      <p:sp>
        <p:nvSpPr>
          <p:cNvPr id="20" name="TextBox 19">
            <a:extLst>
              <a:ext uri="{FF2B5EF4-FFF2-40B4-BE49-F238E27FC236}">
                <a16:creationId xmlns:a16="http://schemas.microsoft.com/office/drawing/2014/main" id="{8E96872B-2282-4B40-94B4-0CD246CA1643}"/>
              </a:ext>
            </a:extLst>
          </p:cNvPr>
          <p:cNvSpPr txBox="1"/>
          <p:nvPr/>
        </p:nvSpPr>
        <p:spPr>
          <a:xfrm>
            <a:off x="1823437" y="2423359"/>
            <a:ext cx="3474104" cy="523220"/>
          </a:xfrm>
          <a:prstGeom prst="rect">
            <a:avLst/>
          </a:prstGeom>
          <a:noFill/>
        </p:spPr>
        <p:txBody>
          <a:bodyPr wrap="square">
            <a:spAutoFit/>
          </a:bodyPr>
          <a:lstStyle/>
          <a:p>
            <a:r>
              <a:rPr lang="en-US" dirty="0">
                <a:solidFill>
                  <a:schemeClr val="tx1"/>
                </a:solidFill>
                <a:latin typeface="Cabin" panose="020B0604020202020204" charset="0"/>
              </a:rPr>
              <a:t>Recognizes food items using a trained classification model</a:t>
            </a:r>
          </a:p>
        </p:txBody>
      </p:sp>
      <p:grpSp>
        <p:nvGrpSpPr>
          <p:cNvPr id="6" name="Google Shape;585;p54">
            <a:extLst>
              <a:ext uri="{FF2B5EF4-FFF2-40B4-BE49-F238E27FC236}">
                <a16:creationId xmlns:a16="http://schemas.microsoft.com/office/drawing/2014/main" id="{1E400821-6C59-48FA-986C-EC6103FB2D11}"/>
              </a:ext>
            </a:extLst>
          </p:cNvPr>
          <p:cNvGrpSpPr/>
          <p:nvPr/>
        </p:nvGrpSpPr>
        <p:grpSpPr>
          <a:xfrm>
            <a:off x="144875" y="1348037"/>
            <a:ext cx="5348505" cy="669110"/>
            <a:chOff x="4411970" y="2962952"/>
            <a:chExt cx="706544" cy="104212"/>
          </a:xfrm>
        </p:grpSpPr>
        <p:sp>
          <p:nvSpPr>
            <p:cNvPr id="7" name="Google Shape;586;p54">
              <a:extLst>
                <a:ext uri="{FF2B5EF4-FFF2-40B4-BE49-F238E27FC236}">
                  <a16:creationId xmlns:a16="http://schemas.microsoft.com/office/drawing/2014/main" id="{1BC0C7B2-A0CF-4821-BF1C-DACCF25FE12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7;p54">
              <a:extLst>
                <a:ext uri="{FF2B5EF4-FFF2-40B4-BE49-F238E27FC236}">
                  <a16:creationId xmlns:a16="http://schemas.microsoft.com/office/drawing/2014/main" id="{3425BDE1-0F6C-4637-B7ED-733A01BF021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8;p54">
              <a:extLst>
                <a:ext uri="{FF2B5EF4-FFF2-40B4-BE49-F238E27FC236}">
                  <a16:creationId xmlns:a16="http://schemas.microsoft.com/office/drawing/2014/main" id="{B4501757-F9AF-43A2-B797-0E5C0EA6277A}"/>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9;p54">
              <a:extLst>
                <a:ext uri="{FF2B5EF4-FFF2-40B4-BE49-F238E27FC236}">
                  <a16:creationId xmlns:a16="http://schemas.microsoft.com/office/drawing/2014/main" id="{FFBBB8E8-E828-41F3-981B-F02DDC9A5BE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85;p54">
            <a:extLst>
              <a:ext uri="{FF2B5EF4-FFF2-40B4-BE49-F238E27FC236}">
                <a16:creationId xmlns:a16="http://schemas.microsoft.com/office/drawing/2014/main" id="{269ECF20-B0FD-44DE-BF9A-B4C84F48F99A}"/>
              </a:ext>
            </a:extLst>
          </p:cNvPr>
          <p:cNvGrpSpPr/>
          <p:nvPr/>
        </p:nvGrpSpPr>
        <p:grpSpPr>
          <a:xfrm>
            <a:off x="144875" y="2350848"/>
            <a:ext cx="5348513" cy="669110"/>
            <a:chOff x="4411970" y="2962952"/>
            <a:chExt cx="706544" cy="104212"/>
          </a:xfrm>
        </p:grpSpPr>
        <p:sp>
          <p:nvSpPr>
            <p:cNvPr id="12" name="Google Shape;586;p54">
              <a:extLst>
                <a:ext uri="{FF2B5EF4-FFF2-40B4-BE49-F238E27FC236}">
                  <a16:creationId xmlns:a16="http://schemas.microsoft.com/office/drawing/2014/main" id="{711912DA-8100-463B-9337-DEDC45F4D3DD}"/>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C1B595F2-CCD2-4099-B0C6-4FF0307E68A1}"/>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F1B92099-84E4-4559-BE43-BF0368D14DA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412E2048-A551-4E7E-9510-CD284AE3305C}"/>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TextBox 15">
            <a:extLst>
              <a:ext uri="{FF2B5EF4-FFF2-40B4-BE49-F238E27FC236}">
                <a16:creationId xmlns:a16="http://schemas.microsoft.com/office/drawing/2014/main" id="{AD0510A5-B1E0-41B6-8EF2-9B6433D56B61}"/>
              </a:ext>
            </a:extLst>
          </p:cNvPr>
          <p:cNvSpPr txBox="1"/>
          <p:nvPr/>
        </p:nvSpPr>
        <p:spPr>
          <a:xfrm>
            <a:off x="1860362" y="3509065"/>
            <a:ext cx="3474104" cy="307777"/>
          </a:xfrm>
          <a:prstGeom prst="rect">
            <a:avLst/>
          </a:prstGeom>
          <a:noFill/>
        </p:spPr>
        <p:txBody>
          <a:bodyPr wrap="square">
            <a:spAutoFit/>
          </a:bodyPr>
          <a:lstStyle/>
          <a:p>
            <a:r>
              <a:rPr lang="en-US" dirty="0">
                <a:solidFill>
                  <a:schemeClr val="tx1"/>
                </a:solidFill>
                <a:latin typeface="Cabin" panose="020B0604020202020204" charset="0"/>
              </a:rPr>
              <a:t>Sends identified results to the database</a:t>
            </a:r>
          </a:p>
        </p:txBody>
      </p:sp>
      <p:grpSp>
        <p:nvGrpSpPr>
          <p:cNvPr id="17" name="Google Shape;585;p54">
            <a:extLst>
              <a:ext uri="{FF2B5EF4-FFF2-40B4-BE49-F238E27FC236}">
                <a16:creationId xmlns:a16="http://schemas.microsoft.com/office/drawing/2014/main" id="{30AC9494-22A0-4DA2-910B-26C3F84FD1A2}"/>
              </a:ext>
            </a:extLst>
          </p:cNvPr>
          <p:cNvGrpSpPr/>
          <p:nvPr/>
        </p:nvGrpSpPr>
        <p:grpSpPr>
          <a:xfrm>
            <a:off x="144875" y="3352792"/>
            <a:ext cx="5348513" cy="669110"/>
            <a:chOff x="4411970" y="2962952"/>
            <a:chExt cx="706544" cy="104212"/>
          </a:xfrm>
        </p:grpSpPr>
        <p:sp>
          <p:nvSpPr>
            <p:cNvPr id="18" name="Google Shape;586;p54">
              <a:extLst>
                <a:ext uri="{FF2B5EF4-FFF2-40B4-BE49-F238E27FC236}">
                  <a16:creationId xmlns:a16="http://schemas.microsoft.com/office/drawing/2014/main" id="{FEC1048B-7CF1-4A4E-977E-0FCFDBB9E8BE}"/>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7;p54">
              <a:extLst>
                <a:ext uri="{FF2B5EF4-FFF2-40B4-BE49-F238E27FC236}">
                  <a16:creationId xmlns:a16="http://schemas.microsoft.com/office/drawing/2014/main" id="{F14A69F5-6246-4740-9192-7A54ABBD65EF}"/>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88;p54">
              <a:extLst>
                <a:ext uri="{FF2B5EF4-FFF2-40B4-BE49-F238E27FC236}">
                  <a16:creationId xmlns:a16="http://schemas.microsoft.com/office/drawing/2014/main" id="{E3369F81-2136-4D12-95F8-F0494C902262}"/>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9;p54">
              <a:extLst>
                <a:ext uri="{FF2B5EF4-FFF2-40B4-BE49-F238E27FC236}">
                  <a16:creationId xmlns:a16="http://schemas.microsoft.com/office/drawing/2014/main" id="{AA67517F-5774-47E6-A9F8-827E6C31594D}"/>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25468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37"/>
          <p:cNvPicPr preferRelativeResize="0"/>
          <p:nvPr/>
        </p:nvPicPr>
        <p:blipFill rotWithShape="1">
          <a:blip r:embed="rId3">
            <a:alphaModFix/>
          </a:blip>
          <a:srcRect t="7238" b="55215"/>
          <a:stretch/>
        </p:blipFill>
        <p:spPr>
          <a:xfrm>
            <a:off x="0" y="0"/>
            <a:ext cx="9144003" cy="5143501"/>
          </a:xfrm>
          <a:prstGeom prst="rect">
            <a:avLst/>
          </a:prstGeom>
          <a:noFill/>
          <a:ln>
            <a:noFill/>
          </a:ln>
        </p:spPr>
      </p:pic>
      <p:sp>
        <p:nvSpPr>
          <p:cNvPr id="282" name="Google Shape;282;p37"/>
          <p:cNvSpPr/>
          <p:nvPr/>
        </p:nvSpPr>
        <p:spPr>
          <a:xfrm rot="10800000">
            <a:off x="7650" y="1054003"/>
            <a:ext cx="9128700" cy="4095197"/>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 name="Subtitle 4">
            <a:extLst>
              <a:ext uri="{FF2B5EF4-FFF2-40B4-BE49-F238E27FC236}">
                <a16:creationId xmlns:a16="http://schemas.microsoft.com/office/drawing/2014/main" id="{C240C511-530B-49AD-99E0-7F99C6710DF8}"/>
              </a:ext>
            </a:extLst>
          </p:cNvPr>
          <p:cNvSpPr>
            <a:spLocks noGrp="1"/>
          </p:cNvSpPr>
          <p:nvPr>
            <p:ph type="subTitle" idx="1"/>
          </p:nvPr>
        </p:nvSpPr>
        <p:spPr>
          <a:xfrm>
            <a:off x="1284000" y="1925903"/>
            <a:ext cx="6576000" cy="1005954"/>
          </a:xfrm>
        </p:spPr>
        <p:txBody>
          <a:bodyPr/>
          <a:lstStyle/>
          <a:p>
            <a:r>
              <a:rPr lang="en-US" sz="4000" b="1" u="sng" dirty="0">
                <a:latin typeface="Bakbak One" panose="020B0604020202020204" charset="0"/>
                <a:cs typeface="Bakbak One" panose="020B0604020202020204" charset="0"/>
              </a:rPr>
              <a:t>Gemini LLM:</a:t>
            </a:r>
          </a:p>
        </p:txBody>
      </p:sp>
      <p:grpSp>
        <p:nvGrpSpPr>
          <p:cNvPr id="11" name="Google Shape;585;p54">
            <a:extLst>
              <a:ext uri="{FF2B5EF4-FFF2-40B4-BE49-F238E27FC236}">
                <a16:creationId xmlns:a16="http://schemas.microsoft.com/office/drawing/2014/main" id="{D2F43F21-5737-488A-A617-BE293C9BC235}"/>
              </a:ext>
            </a:extLst>
          </p:cNvPr>
          <p:cNvGrpSpPr/>
          <p:nvPr/>
        </p:nvGrpSpPr>
        <p:grpSpPr>
          <a:xfrm>
            <a:off x="1897747" y="3074727"/>
            <a:ext cx="5348505" cy="669110"/>
            <a:chOff x="4411970" y="2962952"/>
            <a:chExt cx="706544" cy="104212"/>
          </a:xfrm>
        </p:grpSpPr>
        <p:sp>
          <p:nvSpPr>
            <p:cNvPr id="12" name="Google Shape;586;p54">
              <a:extLst>
                <a:ext uri="{FF2B5EF4-FFF2-40B4-BE49-F238E27FC236}">
                  <a16:creationId xmlns:a16="http://schemas.microsoft.com/office/drawing/2014/main" id="{91D222BE-0092-4D6C-A067-6CCB86D8DAC1}"/>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50CDE9E7-5F11-4D73-886F-54A0255DB6A2}"/>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1375D990-BD1B-44D2-A125-1FF4C4EDAF1B}"/>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076472D0-A155-4464-A0DE-3D63D0CB400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5;p54">
            <a:extLst>
              <a:ext uri="{FF2B5EF4-FFF2-40B4-BE49-F238E27FC236}">
                <a16:creationId xmlns:a16="http://schemas.microsoft.com/office/drawing/2014/main" id="{C8F2B4EC-CF19-4D69-BF3F-449BE6284575}"/>
              </a:ext>
            </a:extLst>
          </p:cNvPr>
          <p:cNvGrpSpPr/>
          <p:nvPr/>
        </p:nvGrpSpPr>
        <p:grpSpPr>
          <a:xfrm>
            <a:off x="1897747" y="4028416"/>
            <a:ext cx="5348505" cy="669110"/>
            <a:chOff x="4411970" y="2962952"/>
            <a:chExt cx="706544" cy="104212"/>
          </a:xfrm>
        </p:grpSpPr>
        <p:sp>
          <p:nvSpPr>
            <p:cNvPr id="17" name="Google Shape;586;p54">
              <a:extLst>
                <a:ext uri="{FF2B5EF4-FFF2-40B4-BE49-F238E27FC236}">
                  <a16:creationId xmlns:a16="http://schemas.microsoft.com/office/drawing/2014/main" id="{0DA44DD8-D0AE-4F47-8802-FA5B05474654}"/>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D1942722-49AC-475D-B075-AAB9D0D14D6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FDD30433-9DC0-47E3-8EFF-FAE7DBAA11E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51C96D9E-28E3-4AA6-92E4-7022822DA83A}"/>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Subtitle 4">
            <a:extLst>
              <a:ext uri="{FF2B5EF4-FFF2-40B4-BE49-F238E27FC236}">
                <a16:creationId xmlns:a16="http://schemas.microsoft.com/office/drawing/2014/main" id="{32C145A7-DE9C-4C83-A1E2-30D5F622D3F1}"/>
              </a:ext>
            </a:extLst>
          </p:cNvPr>
          <p:cNvSpPr txBox="1">
            <a:spLocks/>
          </p:cNvSpPr>
          <p:nvPr/>
        </p:nvSpPr>
        <p:spPr>
          <a:xfrm>
            <a:off x="3287928" y="3175898"/>
            <a:ext cx="3869380" cy="5029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9pPr>
          </a:lstStyle>
          <a:p>
            <a:r>
              <a:rPr lang="en-US" dirty="0"/>
              <a:t>Analyzes the available food items in the fridge</a:t>
            </a:r>
          </a:p>
        </p:txBody>
      </p:sp>
      <p:sp>
        <p:nvSpPr>
          <p:cNvPr id="22" name="Subtitle 4">
            <a:extLst>
              <a:ext uri="{FF2B5EF4-FFF2-40B4-BE49-F238E27FC236}">
                <a16:creationId xmlns:a16="http://schemas.microsoft.com/office/drawing/2014/main" id="{13279A16-237D-48D8-A496-18B7AFF36427}"/>
              </a:ext>
            </a:extLst>
          </p:cNvPr>
          <p:cNvSpPr txBox="1">
            <a:spLocks/>
          </p:cNvSpPr>
          <p:nvPr/>
        </p:nvSpPr>
        <p:spPr>
          <a:xfrm>
            <a:off x="3153652" y="4138026"/>
            <a:ext cx="4047276" cy="6800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9pPr>
          </a:lstStyle>
          <a:p>
            <a:r>
              <a:rPr lang="en-US" dirty="0"/>
              <a:t>Generates recipe suggestions and usage ideas</a:t>
            </a:r>
          </a:p>
        </p:txBody>
      </p:sp>
    </p:spTree>
    <p:extLst>
      <p:ext uri="{BB962C8B-B14F-4D97-AF65-F5344CB8AC3E}">
        <p14:creationId xmlns:p14="http://schemas.microsoft.com/office/powerpoint/2010/main" val="1374862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35"/>
          <p:cNvSpPr txBox="1">
            <a:spLocks noGrp="1"/>
          </p:cNvSpPr>
          <p:nvPr>
            <p:ph type="subTitle" idx="2"/>
          </p:nvPr>
        </p:nvSpPr>
        <p:spPr>
          <a:xfrm>
            <a:off x="2849668" y="2330681"/>
            <a:ext cx="4486689" cy="4177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Receives AI-generated responses</a:t>
            </a:r>
            <a:endParaRPr sz="1600" dirty="0">
              <a:latin typeface="Times New Roman" panose="02020603050405020304" pitchFamily="18" charset="0"/>
              <a:cs typeface="Times New Roman" panose="02020603050405020304" pitchFamily="18" charset="0"/>
            </a:endParaRPr>
          </a:p>
        </p:txBody>
      </p:sp>
      <p:sp>
        <p:nvSpPr>
          <p:cNvPr id="254" name="Google Shape;254;p35"/>
          <p:cNvSpPr txBox="1">
            <a:spLocks noGrp="1"/>
          </p:cNvSpPr>
          <p:nvPr>
            <p:ph type="title"/>
          </p:nvPr>
        </p:nvSpPr>
        <p:spPr>
          <a:xfrm>
            <a:off x="720000" y="141942"/>
            <a:ext cx="7704000" cy="870746"/>
          </a:xfrm>
          <a:prstGeom prst="rect">
            <a:avLst/>
          </a:prstGeom>
        </p:spPr>
        <p:txBody>
          <a:bodyPr spcFirstLastPara="1" wrap="square" lIns="91425" tIns="91425" rIns="91425" bIns="91425" anchor="t" anchorCtr="0">
            <a:noAutofit/>
          </a:bodyPr>
          <a:lstStyle/>
          <a:p>
            <a:r>
              <a:rPr lang="en-US" sz="3600" dirty="0">
                <a:latin typeface="Bakbak One" panose="020B0604020202020204" charset="0"/>
                <a:cs typeface="Bakbak One" panose="020B0604020202020204" charset="0"/>
              </a:rPr>
              <a:t>Communication with Gemini:</a:t>
            </a:r>
            <a:endParaRPr sz="3600" dirty="0">
              <a:latin typeface="Bakbak One" panose="020B0604020202020204" charset="0"/>
              <a:cs typeface="Bakbak One" panose="020B0604020202020204" charset="0"/>
            </a:endParaRPr>
          </a:p>
        </p:txBody>
      </p:sp>
      <p:sp>
        <p:nvSpPr>
          <p:cNvPr id="256" name="Google Shape;256;p35"/>
          <p:cNvSpPr txBox="1">
            <a:spLocks noGrp="1"/>
          </p:cNvSpPr>
          <p:nvPr>
            <p:ph type="subTitle" idx="4"/>
          </p:nvPr>
        </p:nvSpPr>
        <p:spPr>
          <a:xfrm>
            <a:off x="3296030" y="1361533"/>
            <a:ext cx="4240561" cy="3980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Sends food data to Gemini through an API</a:t>
            </a:r>
            <a:endParaRPr sz="1600" dirty="0">
              <a:latin typeface="Times New Roman" panose="02020603050405020304" pitchFamily="18" charset="0"/>
              <a:cs typeface="Times New Roman" panose="02020603050405020304" pitchFamily="18" charset="0"/>
            </a:endParaRPr>
          </a:p>
        </p:txBody>
      </p:sp>
      <p:grpSp>
        <p:nvGrpSpPr>
          <p:cNvPr id="21" name="Google Shape;585;p54">
            <a:extLst>
              <a:ext uri="{FF2B5EF4-FFF2-40B4-BE49-F238E27FC236}">
                <a16:creationId xmlns:a16="http://schemas.microsoft.com/office/drawing/2014/main" id="{F7E9ACC8-56CD-4BA3-A828-8D6657BA516B}"/>
              </a:ext>
            </a:extLst>
          </p:cNvPr>
          <p:cNvGrpSpPr/>
          <p:nvPr/>
        </p:nvGrpSpPr>
        <p:grpSpPr>
          <a:xfrm>
            <a:off x="1607409" y="1235607"/>
            <a:ext cx="5929181" cy="669110"/>
            <a:chOff x="4411970" y="2962952"/>
            <a:chExt cx="706544" cy="104212"/>
          </a:xfrm>
        </p:grpSpPr>
        <p:sp>
          <p:nvSpPr>
            <p:cNvPr id="22" name="Google Shape;586;p54">
              <a:extLst>
                <a:ext uri="{FF2B5EF4-FFF2-40B4-BE49-F238E27FC236}">
                  <a16:creationId xmlns:a16="http://schemas.microsoft.com/office/drawing/2014/main" id="{5AC1EB05-D402-4352-B43D-7330B91C3C10}"/>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7;p54">
              <a:extLst>
                <a:ext uri="{FF2B5EF4-FFF2-40B4-BE49-F238E27FC236}">
                  <a16:creationId xmlns:a16="http://schemas.microsoft.com/office/drawing/2014/main" id="{A4B0DAF0-E3BF-45FD-AE46-43372824B5BF}"/>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8;p54">
              <a:extLst>
                <a:ext uri="{FF2B5EF4-FFF2-40B4-BE49-F238E27FC236}">
                  <a16:creationId xmlns:a16="http://schemas.microsoft.com/office/drawing/2014/main" id="{F3830E8E-D634-4B57-91DB-05A18D4F005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9;p54">
              <a:extLst>
                <a:ext uri="{FF2B5EF4-FFF2-40B4-BE49-F238E27FC236}">
                  <a16:creationId xmlns:a16="http://schemas.microsoft.com/office/drawing/2014/main" id="{5EDD9FF2-64AB-4930-B690-780B4902E3B1}"/>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585;p54">
            <a:extLst>
              <a:ext uri="{FF2B5EF4-FFF2-40B4-BE49-F238E27FC236}">
                <a16:creationId xmlns:a16="http://schemas.microsoft.com/office/drawing/2014/main" id="{A90403AA-D6EB-43C9-9B92-77512C8A8224}"/>
              </a:ext>
            </a:extLst>
          </p:cNvPr>
          <p:cNvGrpSpPr/>
          <p:nvPr/>
        </p:nvGrpSpPr>
        <p:grpSpPr>
          <a:xfrm>
            <a:off x="1607417" y="2205427"/>
            <a:ext cx="5929181" cy="669110"/>
            <a:chOff x="4411970" y="2962952"/>
            <a:chExt cx="706544" cy="104212"/>
          </a:xfrm>
        </p:grpSpPr>
        <p:sp>
          <p:nvSpPr>
            <p:cNvPr id="32" name="Google Shape;586;p54">
              <a:extLst>
                <a:ext uri="{FF2B5EF4-FFF2-40B4-BE49-F238E27FC236}">
                  <a16:creationId xmlns:a16="http://schemas.microsoft.com/office/drawing/2014/main" id="{A7C27A7D-64A7-4767-B5AA-62C5CA1DE2D7}"/>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7;p54">
              <a:extLst>
                <a:ext uri="{FF2B5EF4-FFF2-40B4-BE49-F238E27FC236}">
                  <a16:creationId xmlns:a16="http://schemas.microsoft.com/office/drawing/2014/main" id="{025CC588-72FB-4171-921C-65889A5757E9}"/>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88;p54">
              <a:extLst>
                <a:ext uri="{FF2B5EF4-FFF2-40B4-BE49-F238E27FC236}">
                  <a16:creationId xmlns:a16="http://schemas.microsoft.com/office/drawing/2014/main" id="{30529BE0-2B16-4B3D-A4A3-43989E6AA2B2}"/>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89;p54">
              <a:extLst>
                <a:ext uri="{FF2B5EF4-FFF2-40B4-BE49-F238E27FC236}">
                  <a16:creationId xmlns:a16="http://schemas.microsoft.com/office/drawing/2014/main" id="{E0A83A66-C3D9-4832-89C8-D053E0F35E25}"/>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252;p35">
            <a:extLst>
              <a:ext uri="{FF2B5EF4-FFF2-40B4-BE49-F238E27FC236}">
                <a16:creationId xmlns:a16="http://schemas.microsoft.com/office/drawing/2014/main" id="{E8AD50D0-5E08-4F0A-A6A7-30AEE7DBFAE0}"/>
              </a:ext>
            </a:extLst>
          </p:cNvPr>
          <p:cNvSpPr txBox="1">
            <a:spLocks/>
          </p:cNvSpPr>
          <p:nvPr/>
        </p:nvSpPr>
        <p:spPr>
          <a:xfrm>
            <a:off x="3226046" y="3364905"/>
            <a:ext cx="4486689" cy="4177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Cabin"/>
              <a:buNone/>
              <a:defRPr sz="12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9pPr>
          </a:lstStyle>
          <a:p>
            <a:pPr marL="0" indent="0" algn="ctr"/>
            <a:r>
              <a:rPr lang="en-US" sz="1400" dirty="0"/>
              <a:t>Displays suggestions directly on the fridge screen</a:t>
            </a:r>
            <a:endParaRPr lang="en-US" sz="1400" dirty="0">
              <a:latin typeface="Times New Roman" panose="02020603050405020304" pitchFamily="18" charset="0"/>
              <a:cs typeface="Times New Roman" panose="02020603050405020304" pitchFamily="18" charset="0"/>
            </a:endParaRPr>
          </a:p>
        </p:txBody>
      </p:sp>
      <p:grpSp>
        <p:nvGrpSpPr>
          <p:cNvPr id="16" name="Google Shape;585;p54">
            <a:extLst>
              <a:ext uri="{FF2B5EF4-FFF2-40B4-BE49-F238E27FC236}">
                <a16:creationId xmlns:a16="http://schemas.microsoft.com/office/drawing/2014/main" id="{4EBEA4BE-8FC8-4223-A9EE-A713D4CDA90E}"/>
              </a:ext>
            </a:extLst>
          </p:cNvPr>
          <p:cNvGrpSpPr/>
          <p:nvPr/>
        </p:nvGrpSpPr>
        <p:grpSpPr>
          <a:xfrm>
            <a:off x="1607409" y="3239651"/>
            <a:ext cx="5929181" cy="669110"/>
            <a:chOff x="4411970" y="2962952"/>
            <a:chExt cx="706544" cy="104212"/>
          </a:xfrm>
        </p:grpSpPr>
        <p:sp>
          <p:nvSpPr>
            <p:cNvPr id="17" name="Google Shape;586;p54">
              <a:extLst>
                <a:ext uri="{FF2B5EF4-FFF2-40B4-BE49-F238E27FC236}">
                  <a16:creationId xmlns:a16="http://schemas.microsoft.com/office/drawing/2014/main" id="{0D2F20F1-216D-4D9D-9D1C-054BACE679DD}"/>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D0098A2C-AC91-410C-A326-1E75CCE16411}"/>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51D1160B-D116-4FEC-B61B-CDAB323B53D9}"/>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755D922E-816F-48A0-8288-F26DF810D9D3}"/>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86849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 name="Picture 1">
            <a:extLst>
              <a:ext uri="{FF2B5EF4-FFF2-40B4-BE49-F238E27FC236}">
                <a16:creationId xmlns:a16="http://schemas.microsoft.com/office/drawing/2014/main" id="{0D52A79A-22EB-4EE0-8ECC-53E460E25506}"/>
              </a:ext>
            </a:extLst>
          </p:cNvPr>
          <p:cNvPicPr>
            <a:picLocks noChangeAspect="1"/>
          </p:cNvPicPr>
          <p:nvPr/>
        </p:nvPicPr>
        <p:blipFill>
          <a:blip r:embed="rId3"/>
          <a:stretch>
            <a:fillRect/>
          </a:stretch>
        </p:blipFill>
        <p:spPr>
          <a:xfrm>
            <a:off x="-9360" y="0"/>
            <a:ext cx="3284924" cy="5143500"/>
          </a:xfrm>
          <a:prstGeom prst="rect">
            <a:avLst/>
          </a:prstGeom>
        </p:spPr>
      </p:pic>
      <p:sp>
        <p:nvSpPr>
          <p:cNvPr id="224" name="Google Shape;224;p32"/>
          <p:cNvSpPr/>
          <p:nvPr/>
        </p:nvSpPr>
        <p:spPr>
          <a:xfrm rot="5400000">
            <a:off x="2508750" y="-1480050"/>
            <a:ext cx="5155200" cy="8115300"/>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3664776" y="308151"/>
            <a:ext cx="5353874" cy="13501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rtl="0">
              <a:spcBef>
                <a:spcPts val="0"/>
              </a:spcBef>
              <a:spcAft>
                <a:spcPts val="0"/>
              </a:spcAft>
              <a:buNone/>
            </a:pPr>
            <a:r>
              <a:rPr lang="en-US" sz="3200" u="sng" dirty="0">
                <a:latin typeface="Times New Roman" panose="02020603050405020304" pitchFamily="18" charset="0"/>
                <a:cs typeface="Times New Roman" panose="02020603050405020304" pitchFamily="18" charset="0"/>
              </a:rPr>
              <a:t>Future Add-ons:</a:t>
            </a:r>
            <a:endParaRPr lang="en-US" sz="1100" u="sng" dirty="0">
              <a:latin typeface="Times New Roman" panose="02020603050405020304" pitchFamily="18" charset="0"/>
              <a:cs typeface="Times New Roman" panose="02020603050405020304" pitchFamily="18" charset="0"/>
            </a:endParaRPr>
          </a:p>
        </p:txBody>
      </p:sp>
      <p:sp>
        <p:nvSpPr>
          <p:cNvPr id="35" name="Google Shape;256;p35">
            <a:extLst>
              <a:ext uri="{FF2B5EF4-FFF2-40B4-BE49-F238E27FC236}">
                <a16:creationId xmlns:a16="http://schemas.microsoft.com/office/drawing/2014/main" id="{BF38FAF0-A0D2-4522-848B-6845CF208A54}"/>
              </a:ext>
            </a:extLst>
          </p:cNvPr>
          <p:cNvSpPr txBox="1">
            <a:spLocks/>
          </p:cNvSpPr>
          <p:nvPr/>
        </p:nvSpPr>
        <p:spPr>
          <a:xfrm>
            <a:off x="5291132" y="2491523"/>
            <a:ext cx="3568965"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rPr>
              <a:t>Enable multiple user profiles for shared households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9D313069-2612-47FA-A53F-B2E912D50F36}"/>
              </a:ext>
            </a:extLst>
          </p:cNvPr>
          <p:cNvSpPr txBox="1"/>
          <p:nvPr/>
        </p:nvSpPr>
        <p:spPr>
          <a:xfrm>
            <a:off x="5061017" y="1447936"/>
            <a:ext cx="3969517" cy="523220"/>
          </a:xfrm>
          <a:prstGeom prst="rect">
            <a:avLst/>
          </a:prstGeom>
          <a:noFill/>
        </p:spPr>
        <p:txBody>
          <a:bodyPr wrap="square">
            <a:spAutoFit/>
          </a:bodyPr>
          <a:lstStyle/>
          <a:p>
            <a:pPr marL="0" lvl="0" indent="0" algn="ctr" rtl="0">
              <a:spcBef>
                <a:spcPts val="0"/>
              </a:spcBef>
              <a:spcAft>
                <a:spcPts val="0"/>
              </a:spcAft>
              <a:buNone/>
            </a:pPr>
            <a:r>
              <a:rPr lang="en-US" dirty="0">
                <a:solidFill>
                  <a:schemeClr val="tx1"/>
                </a:solidFill>
              </a:rPr>
              <a:t>Track user preferences and disliked foods to personalize recommendations</a:t>
            </a:r>
            <a:endParaRPr lang="en-US" dirty="0">
              <a:solidFill>
                <a:schemeClr val="tx1"/>
              </a:solidFill>
              <a:latin typeface="Times New Roman" panose="02020603050405020304" pitchFamily="18" charset="0"/>
              <a:cs typeface="Times New Roman" panose="02020603050405020304" pitchFamily="18" charset="0"/>
            </a:endParaRPr>
          </a:p>
        </p:txBody>
      </p:sp>
      <p:grpSp>
        <p:nvGrpSpPr>
          <p:cNvPr id="10" name="Google Shape;585;p54">
            <a:extLst>
              <a:ext uri="{FF2B5EF4-FFF2-40B4-BE49-F238E27FC236}">
                <a16:creationId xmlns:a16="http://schemas.microsoft.com/office/drawing/2014/main" id="{843B1DAA-7F24-4E1C-9CFD-63C457238C70}"/>
              </a:ext>
            </a:extLst>
          </p:cNvPr>
          <p:cNvGrpSpPr/>
          <p:nvPr/>
        </p:nvGrpSpPr>
        <p:grpSpPr>
          <a:xfrm>
            <a:off x="3547396" y="2432475"/>
            <a:ext cx="5465752" cy="669110"/>
            <a:chOff x="4411970" y="2962952"/>
            <a:chExt cx="706544" cy="104212"/>
          </a:xfrm>
        </p:grpSpPr>
        <p:sp>
          <p:nvSpPr>
            <p:cNvPr id="12" name="Google Shape;586;p54">
              <a:extLst>
                <a:ext uri="{FF2B5EF4-FFF2-40B4-BE49-F238E27FC236}">
                  <a16:creationId xmlns:a16="http://schemas.microsoft.com/office/drawing/2014/main" id="{A6810361-4E2D-4F19-AB2A-857F48422FA3}"/>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A07E0C3B-1FAB-4C93-B12F-D4E9BFAD808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5237DEC3-DC04-41B8-8AAC-FC35195E08F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AF65C698-F785-4B9A-AB57-C354FE731B0E}"/>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5;p54">
            <a:extLst>
              <a:ext uri="{FF2B5EF4-FFF2-40B4-BE49-F238E27FC236}">
                <a16:creationId xmlns:a16="http://schemas.microsoft.com/office/drawing/2014/main" id="{5813D720-8F8D-47C0-9B93-2B97DB68BD45}"/>
              </a:ext>
            </a:extLst>
          </p:cNvPr>
          <p:cNvGrpSpPr/>
          <p:nvPr/>
        </p:nvGrpSpPr>
        <p:grpSpPr>
          <a:xfrm>
            <a:off x="3547396" y="1376005"/>
            <a:ext cx="5473729" cy="667948"/>
            <a:chOff x="4411970" y="2962952"/>
            <a:chExt cx="706544" cy="104212"/>
          </a:xfrm>
        </p:grpSpPr>
        <p:sp>
          <p:nvSpPr>
            <p:cNvPr id="17" name="Google Shape;586;p54">
              <a:extLst>
                <a:ext uri="{FF2B5EF4-FFF2-40B4-BE49-F238E27FC236}">
                  <a16:creationId xmlns:a16="http://schemas.microsoft.com/office/drawing/2014/main" id="{8CCB720F-EC90-4957-B9A5-D5FC13B2A54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42F6F1D8-31D8-4FA5-990E-4A68E3FDBEE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AA6A05E7-8990-4AB3-91ED-B45E2CDEDEB9}"/>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FF3A5B8C-8863-44E2-AE3B-E3A3B6D0239D}"/>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585;p54">
            <a:extLst>
              <a:ext uri="{FF2B5EF4-FFF2-40B4-BE49-F238E27FC236}">
                <a16:creationId xmlns:a16="http://schemas.microsoft.com/office/drawing/2014/main" id="{6C3DB24F-7915-4290-9C6F-1E63FEFC97ED}"/>
              </a:ext>
            </a:extLst>
          </p:cNvPr>
          <p:cNvGrpSpPr/>
          <p:nvPr/>
        </p:nvGrpSpPr>
        <p:grpSpPr>
          <a:xfrm>
            <a:off x="3547396" y="3489240"/>
            <a:ext cx="5465752" cy="669110"/>
            <a:chOff x="4411970" y="2962952"/>
            <a:chExt cx="706544" cy="104212"/>
          </a:xfrm>
        </p:grpSpPr>
        <p:sp>
          <p:nvSpPr>
            <p:cNvPr id="22" name="Google Shape;586;p54">
              <a:extLst>
                <a:ext uri="{FF2B5EF4-FFF2-40B4-BE49-F238E27FC236}">
                  <a16:creationId xmlns:a16="http://schemas.microsoft.com/office/drawing/2014/main" id="{797FD838-0CE3-4CCE-9701-7E0BDFE341B5}"/>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7;p54">
              <a:extLst>
                <a:ext uri="{FF2B5EF4-FFF2-40B4-BE49-F238E27FC236}">
                  <a16:creationId xmlns:a16="http://schemas.microsoft.com/office/drawing/2014/main" id="{65320A91-FA5A-4D64-8BA1-152E5AC19D2C}"/>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8;p54">
              <a:extLst>
                <a:ext uri="{FF2B5EF4-FFF2-40B4-BE49-F238E27FC236}">
                  <a16:creationId xmlns:a16="http://schemas.microsoft.com/office/drawing/2014/main" id="{C4F93AB0-C24B-4BD2-9AD8-D287211F6745}"/>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9;p54">
              <a:extLst>
                <a:ext uri="{FF2B5EF4-FFF2-40B4-BE49-F238E27FC236}">
                  <a16:creationId xmlns:a16="http://schemas.microsoft.com/office/drawing/2014/main" id="{A6D86FED-E852-498F-A684-6CABEB313BD0}"/>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56;p35">
            <a:extLst>
              <a:ext uri="{FF2B5EF4-FFF2-40B4-BE49-F238E27FC236}">
                <a16:creationId xmlns:a16="http://schemas.microsoft.com/office/drawing/2014/main" id="{6C184843-22C7-4543-BE6E-C62A755BB64A}"/>
              </a:ext>
            </a:extLst>
          </p:cNvPr>
          <p:cNvSpPr txBox="1">
            <a:spLocks/>
          </p:cNvSpPr>
          <p:nvPr/>
        </p:nvSpPr>
        <p:spPr>
          <a:xfrm>
            <a:off x="5192209" y="3560834"/>
            <a:ext cx="3630924"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rPr>
              <a:t>Develop a mobile application to access the system remotely</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6633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1" name="Google Shape;431;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u="sng" dirty="0">
                <a:latin typeface="Times New Roman" panose="02020603050405020304" pitchFamily="18" charset="0"/>
                <a:cs typeface="Times New Roman" panose="02020603050405020304" pitchFamily="18" charset="0"/>
              </a:rPr>
              <a:t>Conclusion:</a:t>
            </a:r>
            <a:endParaRPr sz="3200" u="sng"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23FF67FB-0DE8-4F13-9D69-5B6CEB05F114}"/>
              </a:ext>
            </a:extLst>
          </p:cNvPr>
          <p:cNvSpPr txBox="1"/>
          <p:nvPr/>
        </p:nvSpPr>
        <p:spPr>
          <a:xfrm>
            <a:off x="1508119" y="1232922"/>
            <a:ext cx="6595838" cy="2677656"/>
          </a:xfrm>
          <a:prstGeom prst="rect">
            <a:avLst/>
          </a:prstGeom>
          <a:noFill/>
        </p:spPr>
        <p:txBody>
          <a:bodyPr wrap="square">
            <a:spAutoFit/>
          </a:bodyPr>
          <a:lstStyle/>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This project presents a smart fridge system that helps users manage food more efficiently using image recognition and AI.</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By tracking food items and expiration dates, the system reduces food waste and promotes sustainable consumption.</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AI-based recipe suggestions help users make better use of available ingredients and simplify meal planning.</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The system is designed to be user-friendly and accessible to non-technical users through a touchscreen interface.</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Future extensions such as personalized preferences, multi-user profiles, and a mobile application make the solution scalable and adaptable.</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Overall, this project demonstrates how embedded systems and AI can be combined to address real-world sustainability challenges.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47"/>
          <p:cNvPicPr preferRelativeResize="0"/>
          <p:nvPr/>
        </p:nvPicPr>
        <p:blipFill rotWithShape="1">
          <a:blip r:embed="rId3">
            <a:alphaModFix/>
          </a:blip>
          <a:srcRect l="16769" t="7862" r="-16769" b="7862"/>
          <a:stretch/>
        </p:blipFill>
        <p:spPr>
          <a:xfrm>
            <a:off x="0" y="-1"/>
            <a:ext cx="9144003" cy="5143502"/>
          </a:xfrm>
          <a:prstGeom prst="rect">
            <a:avLst/>
          </a:prstGeom>
          <a:noFill/>
          <a:ln>
            <a:noFill/>
          </a:ln>
        </p:spPr>
      </p:pic>
      <p:sp>
        <p:nvSpPr>
          <p:cNvPr id="447" name="Google Shape;447;p47"/>
          <p:cNvSpPr/>
          <p:nvPr/>
        </p:nvSpPr>
        <p:spPr>
          <a:xfrm rot="5400000">
            <a:off x="3135750" y="-853050"/>
            <a:ext cx="5155200" cy="68613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7"/>
          <p:cNvSpPr txBox="1">
            <a:spLocks noGrp="1"/>
          </p:cNvSpPr>
          <p:nvPr>
            <p:ph type="ctrTitle"/>
          </p:nvPr>
        </p:nvSpPr>
        <p:spPr>
          <a:xfrm>
            <a:off x="4456060" y="1573950"/>
            <a:ext cx="4322100" cy="9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sp>
        <p:nvSpPr>
          <p:cNvPr id="449" name="Google Shape;449;p47"/>
          <p:cNvSpPr txBox="1">
            <a:spLocks noGrp="1"/>
          </p:cNvSpPr>
          <p:nvPr>
            <p:ph type="subTitle" idx="1"/>
          </p:nvPr>
        </p:nvSpPr>
        <p:spPr>
          <a:xfrm>
            <a:off x="4451142" y="2571750"/>
            <a:ext cx="4332000" cy="5459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2400" dirty="0">
                <a:solidFill>
                  <a:schemeClr val="accent1"/>
                </a:solidFill>
                <a:latin typeface="Bakbak One"/>
                <a:ea typeface="Bakbak One"/>
                <a:cs typeface="Bakbak One"/>
                <a:sym typeface="Bakbak One"/>
              </a:rPr>
              <a:t>Do you have any questions?</a:t>
            </a:r>
            <a:br>
              <a:rPr lang="en" sz="2400" dirty="0">
                <a:solidFill>
                  <a:schemeClr val="accent1"/>
                </a:solidFill>
                <a:latin typeface="Bakbak One"/>
                <a:ea typeface="Bakbak One"/>
                <a:cs typeface="Bakbak One"/>
                <a:sym typeface="Bakbak One"/>
              </a:rPr>
            </a:b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6" name="Picture 5">
            <a:extLst>
              <a:ext uri="{FF2B5EF4-FFF2-40B4-BE49-F238E27FC236}">
                <a16:creationId xmlns:a16="http://schemas.microsoft.com/office/drawing/2014/main" id="{854C2216-A96B-484E-A9B7-11A6AE10AD81}"/>
              </a:ext>
            </a:extLst>
          </p:cNvPr>
          <p:cNvPicPr>
            <a:picLocks noChangeAspect="1"/>
          </p:cNvPicPr>
          <p:nvPr/>
        </p:nvPicPr>
        <p:blipFill>
          <a:blip r:embed="rId3"/>
          <a:stretch>
            <a:fillRect/>
          </a:stretch>
        </p:blipFill>
        <p:spPr>
          <a:xfrm>
            <a:off x="22224" y="11700"/>
            <a:ext cx="3394320" cy="5143500"/>
          </a:xfrm>
          <a:prstGeom prst="rect">
            <a:avLst/>
          </a:prstGeom>
        </p:spPr>
      </p:pic>
      <p:sp>
        <p:nvSpPr>
          <p:cNvPr id="224" name="Google Shape;224;p32"/>
          <p:cNvSpPr/>
          <p:nvPr/>
        </p:nvSpPr>
        <p:spPr>
          <a:xfrm rot="5400000">
            <a:off x="2508750" y="-1480050"/>
            <a:ext cx="5155200" cy="8115300"/>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3664776" y="308151"/>
            <a:ext cx="5353874" cy="13501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rtl="0">
              <a:spcBef>
                <a:spcPts val="0"/>
              </a:spcBef>
              <a:spcAft>
                <a:spcPts val="0"/>
              </a:spcAft>
              <a:buNone/>
            </a:pPr>
            <a:r>
              <a:rPr lang="en-US" sz="3200" u="sng" dirty="0">
                <a:latin typeface="Times New Roman" panose="02020603050405020304" pitchFamily="18" charset="0"/>
                <a:cs typeface="Times New Roman" panose="02020603050405020304" pitchFamily="18" charset="0"/>
              </a:rPr>
              <a:t>How it Work:</a:t>
            </a:r>
            <a:br>
              <a:rPr lang="en-US" sz="5400" u="sng" dirty="0">
                <a:latin typeface="Times New Roman" panose="02020603050405020304" pitchFamily="18" charset="0"/>
                <a:cs typeface="Times New Roman" panose="02020603050405020304" pitchFamily="18" charset="0"/>
              </a:rPr>
            </a:br>
            <a:r>
              <a:rPr lang="en-US" sz="1800" u="sng" dirty="0">
                <a:latin typeface="Times New Roman" panose="02020603050405020304" pitchFamily="18" charset="0"/>
                <a:cs typeface="Times New Roman" panose="02020603050405020304" pitchFamily="18" charset="0"/>
              </a:rPr>
              <a:t>Food Addition:</a:t>
            </a:r>
          </a:p>
        </p:txBody>
      </p:sp>
      <p:sp>
        <p:nvSpPr>
          <p:cNvPr id="35" name="Google Shape;256;p35">
            <a:extLst>
              <a:ext uri="{FF2B5EF4-FFF2-40B4-BE49-F238E27FC236}">
                <a16:creationId xmlns:a16="http://schemas.microsoft.com/office/drawing/2014/main" id="{BF38FAF0-A0D2-4522-848B-6845CF208A54}"/>
              </a:ext>
            </a:extLst>
          </p:cNvPr>
          <p:cNvSpPr txBox="1">
            <a:spLocks/>
          </p:cNvSpPr>
          <p:nvPr/>
        </p:nvSpPr>
        <p:spPr>
          <a:xfrm>
            <a:off x="5291132" y="2431608"/>
            <a:ext cx="3568965"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latin typeface="Times New Roman" panose="02020603050405020304" pitchFamily="18" charset="0"/>
                <a:cs typeface="Times New Roman" panose="02020603050405020304" pitchFamily="18" charset="0"/>
              </a:rPr>
              <a:t>The system records the item and its expiration date automatically.</a:t>
            </a:r>
          </a:p>
        </p:txBody>
      </p:sp>
      <p:sp>
        <p:nvSpPr>
          <p:cNvPr id="45" name="TextBox 44">
            <a:extLst>
              <a:ext uri="{FF2B5EF4-FFF2-40B4-BE49-F238E27FC236}">
                <a16:creationId xmlns:a16="http://schemas.microsoft.com/office/drawing/2014/main" id="{9D313069-2612-47FA-A53F-B2E912D50F36}"/>
              </a:ext>
            </a:extLst>
          </p:cNvPr>
          <p:cNvSpPr txBox="1"/>
          <p:nvPr/>
        </p:nvSpPr>
        <p:spPr>
          <a:xfrm>
            <a:off x="5094320" y="1476466"/>
            <a:ext cx="3969517" cy="461665"/>
          </a:xfrm>
          <a:prstGeom prst="rect">
            <a:avLst/>
          </a:prstGeom>
          <a:noFill/>
        </p:spPr>
        <p:txBody>
          <a:bodyPr wrap="square">
            <a:spAutoFit/>
          </a:bodyPr>
          <a:lstStyle/>
          <a:p>
            <a:pPr marL="0" lvl="0" indent="0" algn="ctr" rtl="0">
              <a:spcBef>
                <a:spcPts val="0"/>
              </a:spcBef>
              <a:spcAft>
                <a:spcPts val="0"/>
              </a:spcAft>
              <a:buNone/>
            </a:pPr>
            <a:r>
              <a:rPr lang="en-US" sz="1200" dirty="0">
                <a:solidFill>
                  <a:schemeClr val="tx1"/>
                </a:solidFill>
                <a:latin typeface="Times New Roman" panose="02020603050405020304" pitchFamily="18" charset="0"/>
                <a:cs typeface="Times New Roman" panose="02020603050405020304" pitchFamily="18" charset="0"/>
              </a:rPr>
              <a:t>The user adds food items either by typing their name on the touchscreen or by taking a picture using the built-in camera.</a:t>
            </a:r>
          </a:p>
        </p:txBody>
      </p:sp>
      <p:grpSp>
        <p:nvGrpSpPr>
          <p:cNvPr id="10" name="Google Shape;585;p54">
            <a:extLst>
              <a:ext uri="{FF2B5EF4-FFF2-40B4-BE49-F238E27FC236}">
                <a16:creationId xmlns:a16="http://schemas.microsoft.com/office/drawing/2014/main" id="{843B1DAA-7F24-4E1C-9CFD-63C457238C70}"/>
              </a:ext>
            </a:extLst>
          </p:cNvPr>
          <p:cNvGrpSpPr/>
          <p:nvPr/>
        </p:nvGrpSpPr>
        <p:grpSpPr>
          <a:xfrm>
            <a:off x="3547396" y="2432475"/>
            <a:ext cx="5465752" cy="669110"/>
            <a:chOff x="4411970" y="2962952"/>
            <a:chExt cx="706544" cy="104212"/>
          </a:xfrm>
        </p:grpSpPr>
        <p:sp>
          <p:nvSpPr>
            <p:cNvPr id="12" name="Google Shape;586;p54">
              <a:extLst>
                <a:ext uri="{FF2B5EF4-FFF2-40B4-BE49-F238E27FC236}">
                  <a16:creationId xmlns:a16="http://schemas.microsoft.com/office/drawing/2014/main" id="{A6810361-4E2D-4F19-AB2A-857F48422FA3}"/>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A07E0C3B-1FAB-4C93-B12F-D4E9BFAD808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5237DEC3-DC04-41B8-8AAC-FC35195E08F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AF65C698-F785-4B9A-AB57-C354FE731B0E}"/>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5;p54">
            <a:extLst>
              <a:ext uri="{FF2B5EF4-FFF2-40B4-BE49-F238E27FC236}">
                <a16:creationId xmlns:a16="http://schemas.microsoft.com/office/drawing/2014/main" id="{5813D720-8F8D-47C0-9B93-2B97DB68BD45}"/>
              </a:ext>
            </a:extLst>
          </p:cNvPr>
          <p:cNvGrpSpPr/>
          <p:nvPr/>
        </p:nvGrpSpPr>
        <p:grpSpPr>
          <a:xfrm>
            <a:off x="3547396" y="1376005"/>
            <a:ext cx="5473729" cy="667948"/>
            <a:chOff x="4411970" y="2962952"/>
            <a:chExt cx="706544" cy="104212"/>
          </a:xfrm>
        </p:grpSpPr>
        <p:sp>
          <p:nvSpPr>
            <p:cNvPr id="17" name="Google Shape;586;p54">
              <a:extLst>
                <a:ext uri="{FF2B5EF4-FFF2-40B4-BE49-F238E27FC236}">
                  <a16:creationId xmlns:a16="http://schemas.microsoft.com/office/drawing/2014/main" id="{8CCB720F-EC90-4957-B9A5-D5FC13B2A54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42F6F1D8-31D8-4FA5-990E-4A68E3FDBEE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AA6A05E7-8990-4AB3-91ED-B45E2CDEDEB9}"/>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FF3A5B8C-8863-44E2-AE3B-E3A3B6D0239D}"/>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90927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35"/>
          <p:cNvSpPr txBox="1">
            <a:spLocks noGrp="1"/>
          </p:cNvSpPr>
          <p:nvPr>
            <p:ph type="subTitle" idx="2"/>
          </p:nvPr>
        </p:nvSpPr>
        <p:spPr>
          <a:xfrm>
            <a:off x="3131177" y="2237776"/>
            <a:ext cx="4486689" cy="66794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The user can easily see what is available and check upcoming expiration dates.</a:t>
            </a:r>
            <a:endParaRPr dirty="0">
              <a:latin typeface="Times New Roman" panose="02020603050405020304" pitchFamily="18" charset="0"/>
              <a:cs typeface="Times New Roman" panose="02020603050405020304" pitchFamily="18" charset="0"/>
            </a:endParaRPr>
          </a:p>
        </p:txBody>
      </p:sp>
      <p:sp>
        <p:nvSpPr>
          <p:cNvPr id="254" name="Google Shape;254;p35"/>
          <p:cNvSpPr txBox="1">
            <a:spLocks noGrp="1"/>
          </p:cNvSpPr>
          <p:nvPr>
            <p:ph type="title"/>
          </p:nvPr>
        </p:nvSpPr>
        <p:spPr>
          <a:xfrm>
            <a:off x="720000" y="51514"/>
            <a:ext cx="7704000" cy="870746"/>
          </a:xfrm>
          <a:prstGeom prst="rect">
            <a:avLst/>
          </a:prstGeom>
        </p:spPr>
        <p:txBody>
          <a:bodyPr spcFirstLastPara="1" wrap="square" lIns="91425" tIns="91425" rIns="91425" bIns="91425" anchor="t" anchorCtr="0">
            <a:noAutofit/>
          </a:bodyPr>
          <a:lstStyle/>
          <a:p>
            <a:r>
              <a:rPr lang="en-US" sz="3200" u="sng" dirty="0">
                <a:latin typeface="Times New Roman" panose="02020603050405020304" pitchFamily="18" charset="0"/>
                <a:cs typeface="Times New Roman" panose="02020603050405020304" pitchFamily="18" charset="0"/>
              </a:rPr>
              <a:t>How it Work:</a:t>
            </a:r>
            <a:br>
              <a:rPr lang="en-US" sz="3200" u="sng" dirty="0">
                <a:latin typeface="Times New Roman" panose="02020603050405020304" pitchFamily="18" charset="0"/>
                <a:cs typeface="Times New Roman" panose="02020603050405020304" pitchFamily="18" charset="0"/>
              </a:rPr>
            </a:br>
            <a:r>
              <a:rPr lang="en-US" sz="1600" u="sng" dirty="0">
                <a:latin typeface="Times New Roman" panose="02020603050405020304" pitchFamily="18" charset="0"/>
                <a:cs typeface="Times New Roman" panose="02020603050405020304" pitchFamily="18" charset="0"/>
              </a:rPr>
              <a:t>Viewing Stored Food:</a:t>
            </a:r>
            <a:endParaRPr sz="3200" u="sng" dirty="0"/>
          </a:p>
        </p:txBody>
      </p:sp>
      <p:sp>
        <p:nvSpPr>
          <p:cNvPr id="256" name="Google Shape;256;p35"/>
          <p:cNvSpPr txBox="1">
            <a:spLocks noGrp="1"/>
          </p:cNvSpPr>
          <p:nvPr>
            <p:ph type="subTitle" idx="4"/>
          </p:nvPr>
        </p:nvSpPr>
        <p:spPr>
          <a:xfrm>
            <a:off x="3345831" y="1322795"/>
            <a:ext cx="4240561" cy="3980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All stored food items are displayed on the screen in a simple and organized list.</a:t>
            </a:r>
            <a:endParaRPr dirty="0">
              <a:latin typeface="Times New Roman" panose="02020603050405020304" pitchFamily="18" charset="0"/>
              <a:cs typeface="Times New Roman" panose="02020603050405020304" pitchFamily="18" charset="0"/>
            </a:endParaRPr>
          </a:p>
        </p:txBody>
      </p:sp>
      <p:grpSp>
        <p:nvGrpSpPr>
          <p:cNvPr id="21" name="Google Shape;585;p54">
            <a:extLst>
              <a:ext uri="{FF2B5EF4-FFF2-40B4-BE49-F238E27FC236}">
                <a16:creationId xmlns:a16="http://schemas.microsoft.com/office/drawing/2014/main" id="{F7E9ACC8-56CD-4BA3-A828-8D6657BA516B}"/>
              </a:ext>
            </a:extLst>
          </p:cNvPr>
          <p:cNvGrpSpPr/>
          <p:nvPr/>
        </p:nvGrpSpPr>
        <p:grpSpPr>
          <a:xfrm>
            <a:off x="1607409" y="1235607"/>
            <a:ext cx="5929181" cy="669110"/>
            <a:chOff x="4411970" y="2962952"/>
            <a:chExt cx="706544" cy="104212"/>
          </a:xfrm>
        </p:grpSpPr>
        <p:sp>
          <p:nvSpPr>
            <p:cNvPr id="22" name="Google Shape;586;p54">
              <a:extLst>
                <a:ext uri="{FF2B5EF4-FFF2-40B4-BE49-F238E27FC236}">
                  <a16:creationId xmlns:a16="http://schemas.microsoft.com/office/drawing/2014/main" id="{5AC1EB05-D402-4352-B43D-7330B91C3C10}"/>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7;p54">
              <a:extLst>
                <a:ext uri="{FF2B5EF4-FFF2-40B4-BE49-F238E27FC236}">
                  <a16:creationId xmlns:a16="http://schemas.microsoft.com/office/drawing/2014/main" id="{A4B0DAF0-E3BF-45FD-AE46-43372824B5BF}"/>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8;p54">
              <a:extLst>
                <a:ext uri="{FF2B5EF4-FFF2-40B4-BE49-F238E27FC236}">
                  <a16:creationId xmlns:a16="http://schemas.microsoft.com/office/drawing/2014/main" id="{F3830E8E-D634-4B57-91DB-05A18D4F005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9;p54">
              <a:extLst>
                <a:ext uri="{FF2B5EF4-FFF2-40B4-BE49-F238E27FC236}">
                  <a16:creationId xmlns:a16="http://schemas.microsoft.com/office/drawing/2014/main" id="{5EDD9FF2-64AB-4930-B690-780B4902E3B1}"/>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585;p54">
            <a:extLst>
              <a:ext uri="{FF2B5EF4-FFF2-40B4-BE49-F238E27FC236}">
                <a16:creationId xmlns:a16="http://schemas.microsoft.com/office/drawing/2014/main" id="{A90403AA-D6EB-43C9-9B92-77512C8A8224}"/>
              </a:ext>
            </a:extLst>
          </p:cNvPr>
          <p:cNvGrpSpPr/>
          <p:nvPr/>
        </p:nvGrpSpPr>
        <p:grpSpPr>
          <a:xfrm>
            <a:off x="1607417" y="2205427"/>
            <a:ext cx="5929181" cy="669110"/>
            <a:chOff x="4411970" y="2962952"/>
            <a:chExt cx="706544" cy="104212"/>
          </a:xfrm>
        </p:grpSpPr>
        <p:sp>
          <p:nvSpPr>
            <p:cNvPr id="32" name="Google Shape;586;p54">
              <a:extLst>
                <a:ext uri="{FF2B5EF4-FFF2-40B4-BE49-F238E27FC236}">
                  <a16:creationId xmlns:a16="http://schemas.microsoft.com/office/drawing/2014/main" id="{A7C27A7D-64A7-4767-B5AA-62C5CA1DE2D7}"/>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7;p54">
              <a:extLst>
                <a:ext uri="{FF2B5EF4-FFF2-40B4-BE49-F238E27FC236}">
                  <a16:creationId xmlns:a16="http://schemas.microsoft.com/office/drawing/2014/main" id="{025CC588-72FB-4171-921C-65889A5757E9}"/>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88;p54">
              <a:extLst>
                <a:ext uri="{FF2B5EF4-FFF2-40B4-BE49-F238E27FC236}">
                  <a16:creationId xmlns:a16="http://schemas.microsoft.com/office/drawing/2014/main" id="{30529BE0-2B16-4B3D-A4A3-43989E6AA2B2}"/>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89;p54">
              <a:extLst>
                <a:ext uri="{FF2B5EF4-FFF2-40B4-BE49-F238E27FC236}">
                  <a16:creationId xmlns:a16="http://schemas.microsoft.com/office/drawing/2014/main" id="{E0A83A66-C3D9-4832-89C8-D053E0F35E25}"/>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4" name="Picture 3">
            <a:extLst>
              <a:ext uri="{FF2B5EF4-FFF2-40B4-BE49-F238E27FC236}">
                <a16:creationId xmlns:a16="http://schemas.microsoft.com/office/drawing/2014/main" id="{74864F56-E1FD-4328-9281-EDC7E1798B4B}"/>
              </a:ext>
            </a:extLst>
          </p:cNvPr>
          <p:cNvPicPr>
            <a:picLocks noChangeAspect="1"/>
          </p:cNvPicPr>
          <p:nvPr/>
        </p:nvPicPr>
        <p:blipFill>
          <a:blip r:embed="rId3"/>
          <a:stretch>
            <a:fillRect/>
          </a:stretch>
        </p:blipFill>
        <p:spPr>
          <a:xfrm>
            <a:off x="-1" y="0"/>
            <a:ext cx="6331641" cy="5143500"/>
          </a:xfrm>
          <a:prstGeom prst="rect">
            <a:avLst/>
          </a:prstGeom>
        </p:spPr>
      </p:pic>
      <p:sp>
        <p:nvSpPr>
          <p:cNvPr id="224" name="Google Shape;224;p32"/>
          <p:cNvSpPr/>
          <p:nvPr/>
        </p:nvSpPr>
        <p:spPr>
          <a:xfrm rot="5400000">
            <a:off x="2510932" y="-1477869"/>
            <a:ext cx="5155200" cy="8110937"/>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txBox="1">
            <a:spLocks noGrp="1"/>
          </p:cNvSpPr>
          <p:nvPr>
            <p:ph type="title"/>
          </p:nvPr>
        </p:nvSpPr>
        <p:spPr>
          <a:xfrm>
            <a:off x="5159726" y="1250665"/>
            <a:ext cx="3867194" cy="34209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dirty="0">
                <a:latin typeface="Cabin" panose="020B0604020202020204" charset="0"/>
                <a:cs typeface="Times New Roman" panose="02020603050405020304" pitchFamily="18" charset="0"/>
              </a:rPr>
              <a:t>Traditional fridges cannot offer any smart features, only keeping food cold.</a:t>
            </a:r>
            <a:br>
              <a:rPr lang="en-US" sz="1600" b="0" dirty="0">
                <a:latin typeface="Cabin" panose="020B0604020202020204" charset="0"/>
                <a:cs typeface="Times New Roman" panose="02020603050405020304" pitchFamily="18" charset="0"/>
              </a:rPr>
            </a:br>
            <a:br>
              <a:rPr lang="en-US" sz="1600" b="0" dirty="0">
                <a:latin typeface="Cabin" panose="020B0604020202020204" charset="0"/>
                <a:cs typeface="Times New Roman" panose="02020603050405020304" pitchFamily="18" charset="0"/>
              </a:rPr>
            </a:br>
            <a:r>
              <a:rPr lang="en-US" sz="1600" b="0" dirty="0">
                <a:latin typeface="Cabin" panose="020B0604020202020204" charset="0"/>
                <a:cs typeface="Times New Roman" panose="02020603050405020304" pitchFamily="18" charset="0"/>
              </a:rPr>
              <a:t>Users have to remember each food stored inside the fridge and their expiration date</a:t>
            </a:r>
            <a:br>
              <a:rPr lang="en-US" sz="1600" b="0" dirty="0">
                <a:latin typeface="Cabin" panose="020B0604020202020204" charset="0"/>
                <a:cs typeface="Times New Roman" panose="02020603050405020304" pitchFamily="18" charset="0"/>
              </a:rPr>
            </a:br>
            <a:br>
              <a:rPr lang="en-US" sz="1600" b="0" dirty="0">
                <a:latin typeface="Cabin" panose="020B0604020202020204" charset="0"/>
                <a:cs typeface="Times New Roman" panose="02020603050405020304" pitchFamily="18" charset="0"/>
              </a:rPr>
            </a:br>
            <a:r>
              <a:rPr lang="en-US" sz="1600" b="0" dirty="0">
                <a:latin typeface="Cabin" panose="020B0604020202020204" charset="0"/>
                <a:cs typeface="Times New Roman" panose="02020603050405020304" pitchFamily="18" charset="0"/>
              </a:rPr>
              <a:t>This increases the risk of forgetting stored food.</a:t>
            </a:r>
            <a:br>
              <a:rPr lang="en-US" sz="1600" b="0" dirty="0">
                <a:latin typeface="Cabin" panose="020B0604020202020204" charset="0"/>
                <a:cs typeface="Times New Roman" panose="02020603050405020304" pitchFamily="18" charset="0"/>
              </a:rPr>
            </a:br>
            <a:br>
              <a:rPr lang="en-US" sz="1600" b="0" dirty="0">
                <a:latin typeface="Cabin" panose="020B0604020202020204" charset="0"/>
                <a:cs typeface="Times New Roman" panose="02020603050405020304" pitchFamily="18" charset="0"/>
              </a:rPr>
            </a:br>
            <a:r>
              <a:rPr lang="en-US" sz="1600" b="0" dirty="0">
                <a:latin typeface="Cabin" panose="020B0604020202020204" charset="0"/>
                <a:cs typeface="Times New Roman" panose="02020603050405020304" pitchFamily="18" charset="0"/>
              </a:rPr>
              <a:t>This leads to greater chances of food waste and frequently occurring food waste.</a:t>
            </a:r>
            <a:endParaRPr sz="1600" b="0" dirty="0">
              <a:latin typeface="Cabin" panose="020B0604020202020204" charset="0"/>
              <a:cs typeface="Times New Roman" panose="02020603050405020304" pitchFamily="18" charset="0"/>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5089712" y="471900"/>
            <a:ext cx="4007223" cy="70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en-US" sz="3200" dirty="0">
                <a:latin typeface="Bakbak One" panose="020B0604020202020204" charset="0"/>
                <a:cs typeface="Bakbak One" panose="020B0604020202020204" charset="0"/>
              </a:rPr>
              <a:t>Introduction: </a:t>
            </a:r>
          </a:p>
        </p:txBody>
      </p:sp>
      <p:grpSp>
        <p:nvGrpSpPr>
          <p:cNvPr id="57" name="Google Shape;8424;p60">
            <a:extLst>
              <a:ext uri="{FF2B5EF4-FFF2-40B4-BE49-F238E27FC236}">
                <a16:creationId xmlns:a16="http://schemas.microsoft.com/office/drawing/2014/main" id="{84B81953-FD41-4FFE-A8F4-EED6605112D4}"/>
              </a:ext>
            </a:extLst>
          </p:cNvPr>
          <p:cNvGrpSpPr/>
          <p:nvPr/>
        </p:nvGrpSpPr>
        <p:grpSpPr>
          <a:xfrm>
            <a:off x="4888669" y="1425281"/>
            <a:ext cx="196620" cy="243437"/>
            <a:chOff x="5779408" y="3699191"/>
            <a:chExt cx="317645" cy="318757"/>
          </a:xfrm>
          <a:solidFill>
            <a:schemeClr val="tx1"/>
          </a:solidFill>
        </p:grpSpPr>
        <p:sp>
          <p:nvSpPr>
            <p:cNvPr id="58" name="Google Shape;8425;p60">
              <a:extLst>
                <a:ext uri="{FF2B5EF4-FFF2-40B4-BE49-F238E27FC236}">
                  <a16:creationId xmlns:a16="http://schemas.microsoft.com/office/drawing/2014/main" id="{6A246BF3-AFC6-4C0A-80DE-ECD2D712B32B}"/>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9" name="Google Shape;8426;p60">
              <a:extLst>
                <a:ext uri="{FF2B5EF4-FFF2-40B4-BE49-F238E27FC236}">
                  <a16:creationId xmlns:a16="http://schemas.microsoft.com/office/drawing/2014/main" id="{54715D58-65ED-4816-95B0-24AA30E9F68F}"/>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63" name="Google Shape;8424;p60">
            <a:extLst>
              <a:ext uri="{FF2B5EF4-FFF2-40B4-BE49-F238E27FC236}">
                <a16:creationId xmlns:a16="http://schemas.microsoft.com/office/drawing/2014/main" id="{0A1BDB67-674A-44B3-B98A-36788752D252}"/>
              </a:ext>
            </a:extLst>
          </p:cNvPr>
          <p:cNvGrpSpPr/>
          <p:nvPr/>
        </p:nvGrpSpPr>
        <p:grpSpPr>
          <a:xfrm>
            <a:off x="4888669" y="2172554"/>
            <a:ext cx="196620" cy="243437"/>
            <a:chOff x="5779408" y="3699191"/>
            <a:chExt cx="317645" cy="318757"/>
          </a:xfrm>
          <a:solidFill>
            <a:schemeClr val="tx1"/>
          </a:solidFill>
        </p:grpSpPr>
        <p:sp>
          <p:nvSpPr>
            <p:cNvPr id="64" name="Google Shape;8425;p60">
              <a:extLst>
                <a:ext uri="{FF2B5EF4-FFF2-40B4-BE49-F238E27FC236}">
                  <a16:creationId xmlns:a16="http://schemas.microsoft.com/office/drawing/2014/main" id="{99C2C262-BB19-46D3-85AA-D38C47A1A47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65" name="Google Shape;8426;p60">
              <a:extLst>
                <a:ext uri="{FF2B5EF4-FFF2-40B4-BE49-F238E27FC236}">
                  <a16:creationId xmlns:a16="http://schemas.microsoft.com/office/drawing/2014/main" id="{6012D86F-A13D-4DBF-AABB-E5A07670C3B3}"/>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66" name="Google Shape;8424;p60">
            <a:extLst>
              <a:ext uri="{FF2B5EF4-FFF2-40B4-BE49-F238E27FC236}">
                <a16:creationId xmlns:a16="http://schemas.microsoft.com/office/drawing/2014/main" id="{0E10E4F7-154C-4FF2-A869-020D69603837}"/>
              </a:ext>
            </a:extLst>
          </p:cNvPr>
          <p:cNvGrpSpPr/>
          <p:nvPr/>
        </p:nvGrpSpPr>
        <p:grpSpPr>
          <a:xfrm>
            <a:off x="4888669" y="2891709"/>
            <a:ext cx="196620" cy="243437"/>
            <a:chOff x="5779408" y="3699191"/>
            <a:chExt cx="317645" cy="318757"/>
          </a:xfrm>
          <a:solidFill>
            <a:schemeClr val="tx1"/>
          </a:solidFill>
        </p:grpSpPr>
        <p:sp>
          <p:nvSpPr>
            <p:cNvPr id="67" name="Google Shape;8425;p60">
              <a:extLst>
                <a:ext uri="{FF2B5EF4-FFF2-40B4-BE49-F238E27FC236}">
                  <a16:creationId xmlns:a16="http://schemas.microsoft.com/office/drawing/2014/main" id="{9DB9FC41-E7DC-44A4-8F89-8CC2F1EDFB1D}"/>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68" name="Google Shape;8426;p60">
              <a:extLst>
                <a:ext uri="{FF2B5EF4-FFF2-40B4-BE49-F238E27FC236}">
                  <a16:creationId xmlns:a16="http://schemas.microsoft.com/office/drawing/2014/main" id="{349784FE-F6CF-473B-B9D6-8C11A450B6E5}"/>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69" name="Google Shape;8424;p60">
            <a:extLst>
              <a:ext uri="{FF2B5EF4-FFF2-40B4-BE49-F238E27FC236}">
                <a16:creationId xmlns:a16="http://schemas.microsoft.com/office/drawing/2014/main" id="{66B0771A-13ED-4ECC-9405-3E1B863580FD}"/>
              </a:ext>
            </a:extLst>
          </p:cNvPr>
          <p:cNvGrpSpPr/>
          <p:nvPr/>
        </p:nvGrpSpPr>
        <p:grpSpPr>
          <a:xfrm>
            <a:off x="4888669" y="3606966"/>
            <a:ext cx="196620" cy="243437"/>
            <a:chOff x="5779408" y="3699191"/>
            <a:chExt cx="317645" cy="318757"/>
          </a:xfrm>
          <a:solidFill>
            <a:schemeClr val="tx1"/>
          </a:solidFill>
        </p:grpSpPr>
        <p:sp>
          <p:nvSpPr>
            <p:cNvPr id="70" name="Google Shape;8425;p60">
              <a:extLst>
                <a:ext uri="{FF2B5EF4-FFF2-40B4-BE49-F238E27FC236}">
                  <a16:creationId xmlns:a16="http://schemas.microsoft.com/office/drawing/2014/main" id="{FD3F7D3F-26D8-44C2-A725-D22D1F9FCC8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71" name="Google Shape;8426;p60">
              <a:extLst>
                <a:ext uri="{FF2B5EF4-FFF2-40B4-BE49-F238E27FC236}">
                  <a16:creationId xmlns:a16="http://schemas.microsoft.com/office/drawing/2014/main" id="{2E032885-40F1-48F7-86E4-29C9D64D8EAC}"/>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ADCC1-585C-4902-9FB4-C8071FC75299}"/>
              </a:ext>
            </a:extLst>
          </p:cNvPr>
          <p:cNvSpPr>
            <a:spLocks noGrp="1"/>
          </p:cNvSpPr>
          <p:nvPr>
            <p:ph type="ctrTitle"/>
          </p:nvPr>
        </p:nvSpPr>
        <p:spPr>
          <a:xfrm>
            <a:off x="302559" y="295208"/>
            <a:ext cx="4982136" cy="652809"/>
          </a:xfrm>
        </p:spPr>
        <p:txBody>
          <a:bodyPr/>
          <a:lstStyle/>
          <a:p>
            <a:pPr marL="0" lvl="0" indent="0" algn="ctr" rtl="0">
              <a:spcBef>
                <a:spcPts val="0"/>
              </a:spcBef>
              <a:spcAft>
                <a:spcPts val="0"/>
              </a:spcAft>
            </a:pPr>
            <a:r>
              <a:rPr lang="en-US" sz="3200" u="sng" dirty="0">
                <a:latin typeface="Times New Roman" panose="02020603050405020304" pitchFamily="18" charset="0"/>
                <a:cs typeface="Times New Roman" panose="02020603050405020304" pitchFamily="18" charset="0"/>
              </a:rPr>
              <a:t>How it Work:</a:t>
            </a:r>
            <a:br>
              <a:rPr lang="en-US" sz="5400" u="sng" dirty="0">
                <a:latin typeface="Times New Roman" panose="02020603050405020304" pitchFamily="18" charset="0"/>
                <a:cs typeface="Times New Roman" panose="02020603050405020304" pitchFamily="18" charset="0"/>
              </a:rPr>
            </a:br>
            <a:r>
              <a:rPr lang="en-US" sz="1800" u="sng" dirty="0">
                <a:latin typeface="Times New Roman" panose="02020603050405020304" pitchFamily="18" charset="0"/>
                <a:cs typeface="Times New Roman" panose="02020603050405020304" pitchFamily="18" charset="0"/>
              </a:rPr>
              <a:t>Food Consumption:</a:t>
            </a:r>
          </a:p>
        </p:txBody>
      </p:sp>
      <p:pic>
        <p:nvPicPr>
          <p:cNvPr id="5" name="Picture 4">
            <a:extLst>
              <a:ext uri="{FF2B5EF4-FFF2-40B4-BE49-F238E27FC236}">
                <a16:creationId xmlns:a16="http://schemas.microsoft.com/office/drawing/2014/main" id="{A6E4A747-9BD9-4F16-B023-177D936A7C1B}"/>
              </a:ext>
            </a:extLst>
          </p:cNvPr>
          <p:cNvPicPr>
            <a:picLocks noChangeAspect="1"/>
          </p:cNvPicPr>
          <p:nvPr/>
        </p:nvPicPr>
        <p:blipFill>
          <a:blip r:embed="rId2"/>
          <a:stretch>
            <a:fillRect/>
          </a:stretch>
        </p:blipFill>
        <p:spPr>
          <a:xfrm>
            <a:off x="5715000" y="0"/>
            <a:ext cx="3429000" cy="5143500"/>
          </a:xfrm>
          <a:prstGeom prst="rect">
            <a:avLst/>
          </a:prstGeom>
        </p:spPr>
      </p:pic>
      <p:sp>
        <p:nvSpPr>
          <p:cNvPr id="19" name="TextBox 18">
            <a:extLst>
              <a:ext uri="{FF2B5EF4-FFF2-40B4-BE49-F238E27FC236}">
                <a16:creationId xmlns:a16="http://schemas.microsoft.com/office/drawing/2014/main" id="{B78B6941-63D9-4721-A673-E6F7B01D043F}"/>
              </a:ext>
            </a:extLst>
          </p:cNvPr>
          <p:cNvSpPr txBox="1"/>
          <p:nvPr/>
        </p:nvSpPr>
        <p:spPr>
          <a:xfrm>
            <a:off x="1789712" y="1420548"/>
            <a:ext cx="3572031" cy="523220"/>
          </a:xfrm>
          <a:prstGeom prst="rect">
            <a:avLst/>
          </a:prstGeom>
          <a:noFill/>
        </p:spPr>
        <p:txBody>
          <a:bodyPr wrap="square">
            <a:spAutoFit/>
          </a:bodyPr>
          <a:lstStyle/>
          <a:p>
            <a:r>
              <a:rPr lang="en-US" dirty="0">
                <a:solidFill>
                  <a:schemeClr val="tx1"/>
                </a:solidFill>
              </a:rPr>
              <a:t>When food is used, the user can remove or update the item with a single tap.</a:t>
            </a:r>
          </a:p>
        </p:txBody>
      </p:sp>
      <p:sp>
        <p:nvSpPr>
          <p:cNvPr id="20" name="TextBox 19">
            <a:extLst>
              <a:ext uri="{FF2B5EF4-FFF2-40B4-BE49-F238E27FC236}">
                <a16:creationId xmlns:a16="http://schemas.microsoft.com/office/drawing/2014/main" id="{8E96872B-2282-4B40-94B4-0CD246CA1643}"/>
              </a:ext>
            </a:extLst>
          </p:cNvPr>
          <p:cNvSpPr txBox="1"/>
          <p:nvPr/>
        </p:nvSpPr>
        <p:spPr>
          <a:xfrm>
            <a:off x="1823437" y="2423359"/>
            <a:ext cx="3474104" cy="523220"/>
          </a:xfrm>
          <a:prstGeom prst="rect">
            <a:avLst/>
          </a:prstGeom>
          <a:noFill/>
        </p:spPr>
        <p:txBody>
          <a:bodyPr wrap="square">
            <a:spAutoFit/>
          </a:bodyPr>
          <a:lstStyle/>
          <a:p>
            <a:r>
              <a:rPr lang="en-US" dirty="0">
                <a:solidFill>
                  <a:schemeClr val="tx1"/>
                </a:solidFill>
              </a:rPr>
              <a:t>This keeps the food inventory accurate and up to date at all times.</a:t>
            </a:r>
          </a:p>
        </p:txBody>
      </p:sp>
      <p:grpSp>
        <p:nvGrpSpPr>
          <p:cNvPr id="6" name="Google Shape;585;p54">
            <a:extLst>
              <a:ext uri="{FF2B5EF4-FFF2-40B4-BE49-F238E27FC236}">
                <a16:creationId xmlns:a16="http://schemas.microsoft.com/office/drawing/2014/main" id="{1E400821-6C59-48FA-986C-EC6103FB2D11}"/>
              </a:ext>
            </a:extLst>
          </p:cNvPr>
          <p:cNvGrpSpPr/>
          <p:nvPr/>
        </p:nvGrpSpPr>
        <p:grpSpPr>
          <a:xfrm>
            <a:off x="144875" y="1348037"/>
            <a:ext cx="5348505" cy="669110"/>
            <a:chOff x="4411970" y="2962952"/>
            <a:chExt cx="706544" cy="104212"/>
          </a:xfrm>
        </p:grpSpPr>
        <p:sp>
          <p:nvSpPr>
            <p:cNvPr id="7" name="Google Shape;586;p54">
              <a:extLst>
                <a:ext uri="{FF2B5EF4-FFF2-40B4-BE49-F238E27FC236}">
                  <a16:creationId xmlns:a16="http://schemas.microsoft.com/office/drawing/2014/main" id="{1BC0C7B2-A0CF-4821-BF1C-DACCF25FE12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7;p54">
              <a:extLst>
                <a:ext uri="{FF2B5EF4-FFF2-40B4-BE49-F238E27FC236}">
                  <a16:creationId xmlns:a16="http://schemas.microsoft.com/office/drawing/2014/main" id="{3425BDE1-0F6C-4637-B7ED-733A01BF021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8;p54">
              <a:extLst>
                <a:ext uri="{FF2B5EF4-FFF2-40B4-BE49-F238E27FC236}">
                  <a16:creationId xmlns:a16="http://schemas.microsoft.com/office/drawing/2014/main" id="{B4501757-F9AF-43A2-B797-0E5C0EA6277A}"/>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9;p54">
              <a:extLst>
                <a:ext uri="{FF2B5EF4-FFF2-40B4-BE49-F238E27FC236}">
                  <a16:creationId xmlns:a16="http://schemas.microsoft.com/office/drawing/2014/main" id="{FFBBB8E8-E828-41F3-981B-F02DDC9A5BE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85;p54">
            <a:extLst>
              <a:ext uri="{FF2B5EF4-FFF2-40B4-BE49-F238E27FC236}">
                <a16:creationId xmlns:a16="http://schemas.microsoft.com/office/drawing/2014/main" id="{269ECF20-B0FD-44DE-BF9A-B4C84F48F99A}"/>
              </a:ext>
            </a:extLst>
          </p:cNvPr>
          <p:cNvGrpSpPr/>
          <p:nvPr/>
        </p:nvGrpSpPr>
        <p:grpSpPr>
          <a:xfrm>
            <a:off x="144875" y="2350848"/>
            <a:ext cx="5348513" cy="669110"/>
            <a:chOff x="4411970" y="2962952"/>
            <a:chExt cx="706544" cy="104212"/>
          </a:xfrm>
        </p:grpSpPr>
        <p:sp>
          <p:nvSpPr>
            <p:cNvPr id="12" name="Google Shape;586;p54">
              <a:extLst>
                <a:ext uri="{FF2B5EF4-FFF2-40B4-BE49-F238E27FC236}">
                  <a16:creationId xmlns:a16="http://schemas.microsoft.com/office/drawing/2014/main" id="{711912DA-8100-463B-9337-DEDC45F4D3DD}"/>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C1B595F2-CCD2-4099-B0C6-4FF0307E68A1}"/>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F1B92099-84E4-4559-BE43-BF0368D14DA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412E2048-A551-4E7E-9510-CD284AE3305C}"/>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65545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37"/>
          <p:cNvPicPr preferRelativeResize="0"/>
          <p:nvPr/>
        </p:nvPicPr>
        <p:blipFill rotWithShape="1">
          <a:blip r:embed="rId3">
            <a:alphaModFix/>
          </a:blip>
          <a:srcRect t="7238" b="55215"/>
          <a:stretch/>
        </p:blipFill>
        <p:spPr>
          <a:xfrm>
            <a:off x="0" y="0"/>
            <a:ext cx="9144003" cy="5143501"/>
          </a:xfrm>
          <a:prstGeom prst="rect">
            <a:avLst/>
          </a:prstGeom>
          <a:noFill/>
          <a:ln>
            <a:noFill/>
          </a:ln>
        </p:spPr>
      </p:pic>
      <p:sp>
        <p:nvSpPr>
          <p:cNvPr id="282" name="Google Shape;282;p37"/>
          <p:cNvSpPr/>
          <p:nvPr/>
        </p:nvSpPr>
        <p:spPr>
          <a:xfrm rot="10800000">
            <a:off x="7650" y="1054003"/>
            <a:ext cx="9128700" cy="4095197"/>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 name="Subtitle 4">
            <a:extLst>
              <a:ext uri="{FF2B5EF4-FFF2-40B4-BE49-F238E27FC236}">
                <a16:creationId xmlns:a16="http://schemas.microsoft.com/office/drawing/2014/main" id="{C240C511-530B-49AD-99E0-7F99C6710DF8}"/>
              </a:ext>
            </a:extLst>
          </p:cNvPr>
          <p:cNvSpPr>
            <a:spLocks noGrp="1"/>
          </p:cNvSpPr>
          <p:nvPr>
            <p:ph type="subTitle" idx="1"/>
          </p:nvPr>
        </p:nvSpPr>
        <p:spPr>
          <a:xfrm>
            <a:off x="1284000" y="2068773"/>
            <a:ext cx="6576000" cy="1005954"/>
          </a:xfrm>
        </p:spPr>
        <p:txBody>
          <a:bodyPr/>
          <a:lstStyle/>
          <a:p>
            <a:r>
              <a:rPr lang="en-US" sz="3200" b="1" u="sng" dirty="0">
                <a:latin typeface="Times New Roman" panose="02020603050405020304" pitchFamily="18" charset="0"/>
                <a:cs typeface="Times New Roman" panose="02020603050405020304" pitchFamily="18" charset="0"/>
              </a:rPr>
              <a:t>How it Work:</a:t>
            </a:r>
            <a:endParaRPr lang="en-US" sz="4400" b="1" u="sng" dirty="0">
              <a:latin typeface="Times New Roman" panose="02020603050405020304" pitchFamily="18" charset="0"/>
              <a:cs typeface="Times New Roman" panose="02020603050405020304" pitchFamily="18" charset="0"/>
            </a:endParaRPr>
          </a:p>
          <a:p>
            <a:r>
              <a:rPr lang="en-US" sz="1400" u="sng" dirty="0">
                <a:latin typeface="Times New Roman" panose="02020603050405020304" pitchFamily="18" charset="0"/>
                <a:cs typeface="Times New Roman" panose="02020603050405020304" pitchFamily="18" charset="0"/>
              </a:rPr>
              <a:t>Recipe Suggestions:</a:t>
            </a:r>
            <a:endParaRPr lang="en-US" dirty="0"/>
          </a:p>
        </p:txBody>
      </p:sp>
      <p:grpSp>
        <p:nvGrpSpPr>
          <p:cNvPr id="11" name="Google Shape;585;p54">
            <a:extLst>
              <a:ext uri="{FF2B5EF4-FFF2-40B4-BE49-F238E27FC236}">
                <a16:creationId xmlns:a16="http://schemas.microsoft.com/office/drawing/2014/main" id="{D2F43F21-5737-488A-A617-BE293C9BC235}"/>
              </a:ext>
            </a:extLst>
          </p:cNvPr>
          <p:cNvGrpSpPr/>
          <p:nvPr/>
        </p:nvGrpSpPr>
        <p:grpSpPr>
          <a:xfrm>
            <a:off x="1897747" y="3074727"/>
            <a:ext cx="5348505" cy="669110"/>
            <a:chOff x="4411970" y="2962952"/>
            <a:chExt cx="706544" cy="104212"/>
          </a:xfrm>
        </p:grpSpPr>
        <p:sp>
          <p:nvSpPr>
            <p:cNvPr id="12" name="Google Shape;586;p54">
              <a:extLst>
                <a:ext uri="{FF2B5EF4-FFF2-40B4-BE49-F238E27FC236}">
                  <a16:creationId xmlns:a16="http://schemas.microsoft.com/office/drawing/2014/main" id="{91D222BE-0092-4D6C-A067-6CCB86D8DAC1}"/>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50CDE9E7-5F11-4D73-886F-54A0255DB6A2}"/>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1375D990-BD1B-44D2-A125-1FF4C4EDAF1B}"/>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076472D0-A155-4464-A0DE-3D63D0CB400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5;p54">
            <a:extLst>
              <a:ext uri="{FF2B5EF4-FFF2-40B4-BE49-F238E27FC236}">
                <a16:creationId xmlns:a16="http://schemas.microsoft.com/office/drawing/2014/main" id="{C8F2B4EC-CF19-4D69-BF3F-449BE6284575}"/>
              </a:ext>
            </a:extLst>
          </p:cNvPr>
          <p:cNvGrpSpPr/>
          <p:nvPr/>
        </p:nvGrpSpPr>
        <p:grpSpPr>
          <a:xfrm>
            <a:off x="1897747" y="4028416"/>
            <a:ext cx="5348505" cy="669110"/>
            <a:chOff x="4411970" y="2962952"/>
            <a:chExt cx="706544" cy="104212"/>
          </a:xfrm>
        </p:grpSpPr>
        <p:sp>
          <p:nvSpPr>
            <p:cNvPr id="17" name="Google Shape;586;p54">
              <a:extLst>
                <a:ext uri="{FF2B5EF4-FFF2-40B4-BE49-F238E27FC236}">
                  <a16:creationId xmlns:a16="http://schemas.microsoft.com/office/drawing/2014/main" id="{0DA44DD8-D0AE-4F47-8802-FA5B05474654}"/>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D1942722-49AC-475D-B075-AAB9D0D14D6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FDD30433-9DC0-47E3-8EFF-FAE7DBAA11E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51C96D9E-28E3-4AA6-92E4-7022822DA83A}"/>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Subtitle 4">
            <a:extLst>
              <a:ext uri="{FF2B5EF4-FFF2-40B4-BE49-F238E27FC236}">
                <a16:creationId xmlns:a16="http://schemas.microsoft.com/office/drawing/2014/main" id="{32C145A7-DE9C-4C83-A1E2-30D5F622D3F1}"/>
              </a:ext>
            </a:extLst>
          </p:cNvPr>
          <p:cNvSpPr txBox="1">
            <a:spLocks/>
          </p:cNvSpPr>
          <p:nvPr/>
        </p:nvSpPr>
        <p:spPr>
          <a:xfrm>
            <a:off x="3250377" y="3107817"/>
            <a:ext cx="3869380" cy="5029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9pPr>
          </a:lstStyle>
          <a:p>
            <a:r>
              <a:rPr lang="en-US" dirty="0"/>
              <a:t>The system analyzes the available food items in the fridge.</a:t>
            </a:r>
          </a:p>
        </p:txBody>
      </p:sp>
      <p:sp>
        <p:nvSpPr>
          <p:cNvPr id="22" name="Subtitle 4">
            <a:extLst>
              <a:ext uri="{FF2B5EF4-FFF2-40B4-BE49-F238E27FC236}">
                <a16:creationId xmlns:a16="http://schemas.microsoft.com/office/drawing/2014/main" id="{13279A16-237D-48D8-A496-18B7AFF36427}"/>
              </a:ext>
            </a:extLst>
          </p:cNvPr>
          <p:cNvSpPr txBox="1">
            <a:spLocks/>
          </p:cNvSpPr>
          <p:nvPr/>
        </p:nvSpPr>
        <p:spPr>
          <a:xfrm>
            <a:off x="3099577" y="4088625"/>
            <a:ext cx="4047276" cy="6800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9pPr>
          </a:lstStyle>
          <a:p>
            <a:r>
              <a:rPr lang="en-US" sz="1200" dirty="0"/>
              <a:t>An AI assistant suggests recipes based on what is currently available, helping reduce food waste.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CA9E-E620-91C8-021A-0BFC9C2755CD}"/>
              </a:ext>
            </a:extLst>
          </p:cNvPr>
          <p:cNvSpPr>
            <a:spLocks noGrp="1"/>
          </p:cNvSpPr>
          <p:nvPr>
            <p:ph type="title"/>
          </p:nvPr>
        </p:nvSpPr>
        <p:spPr/>
        <p:txBody>
          <a:bodyPr/>
          <a:lstStyle/>
          <a:p>
            <a:r>
              <a:rPr lang="en-US" dirty="0"/>
              <a:t>Future additions</a:t>
            </a:r>
          </a:p>
        </p:txBody>
      </p:sp>
      <p:sp>
        <p:nvSpPr>
          <p:cNvPr id="3" name="Text Placeholder 2">
            <a:extLst>
              <a:ext uri="{FF2B5EF4-FFF2-40B4-BE49-F238E27FC236}">
                <a16:creationId xmlns:a16="http://schemas.microsoft.com/office/drawing/2014/main" id="{97E8A196-E2C3-B18E-8418-4A3A2060334D}"/>
              </a:ext>
            </a:extLst>
          </p:cNvPr>
          <p:cNvSpPr>
            <a:spLocks noGrp="1"/>
          </p:cNvSpPr>
          <p:nvPr>
            <p:ph type="body" idx="1"/>
          </p:nvPr>
        </p:nvSpPr>
        <p:spPr>
          <a:xfrm>
            <a:off x="720000" y="1228675"/>
            <a:ext cx="7704000" cy="3599634"/>
          </a:xfrm>
        </p:spPr>
        <p:txBody>
          <a:bodyPr/>
          <a:lstStyle/>
          <a:p>
            <a:pPr algn="l"/>
            <a:r>
              <a:rPr lang="en-US" sz="2000" dirty="0">
                <a:solidFill>
                  <a:schemeClr val="tx1"/>
                </a:solidFill>
              </a:rPr>
              <a:t>Track user preference (likes and dislikes)</a:t>
            </a:r>
          </a:p>
          <a:p>
            <a:pPr algn="l"/>
            <a:r>
              <a:rPr lang="en-US" sz="2000" dirty="0">
                <a:solidFill>
                  <a:schemeClr val="tx1"/>
                </a:solidFill>
              </a:rPr>
              <a:t>Track multiple users in shared households</a:t>
            </a:r>
          </a:p>
          <a:p>
            <a:pPr algn="l"/>
            <a:r>
              <a:rPr lang="en-US" sz="2000" dirty="0">
                <a:solidFill>
                  <a:schemeClr val="tx1"/>
                </a:solidFill>
              </a:rPr>
              <a:t>Make a phone application to track what is in the fridge remotely</a:t>
            </a:r>
          </a:p>
          <a:p>
            <a:pPr algn="l"/>
            <a:r>
              <a:rPr lang="en-US" sz="2000" dirty="0">
                <a:solidFill>
                  <a:schemeClr val="tx1"/>
                </a:solidFill>
              </a:rPr>
              <a:t>Add grocery list suggestion (food only) </a:t>
            </a:r>
          </a:p>
          <a:p>
            <a:pPr algn="l"/>
            <a:r>
              <a:rPr lang="en-US" sz="2000" dirty="0">
                <a:solidFill>
                  <a:schemeClr val="tx1"/>
                </a:solidFill>
              </a:rPr>
              <a:t>Add a database section for items available in the pantry</a:t>
            </a:r>
          </a:p>
          <a:p>
            <a:pPr algn="l"/>
            <a:endParaRPr lang="en-US" sz="2000" dirty="0">
              <a:solidFill>
                <a:schemeClr val="tx1"/>
              </a:solidFill>
            </a:endParaRPr>
          </a:p>
          <a:p>
            <a:pPr algn="l"/>
            <a:endParaRPr lang="en-US" sz="2000" dirty="0">
              <a:solidFill>
                <a:schemeClr val="tx1"/>
              </a:solidFill>
            </a:endParaRPr>
          </a:p>
          <a:p>
            <a:pPr algn="l"/>
            <a:endParaRPr lang="en-US" sz="2000" dirty="0"/>
          </a:p>
        </p:txBody>
      </p:sp>
    </p:spTree>
    <p:extLst>
      <p:ext uri="{BB962C8B-B14F-4D97-AF65-F5344CB8AC3E}">
        <p14:creationId xmlns:p14="http://schemas.microsoft.com/office/powerpoint/2010/main" val="4055435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ADCC1-585C-4902-9FB4-C8071FC75299}"/>
              </a:ext>
            </a:extLst>
          </p:cNvPr>
          <p:cNvSpPr>
            <a:spLocks noGrp="1"/>
          </p:cNvSpPr>
          <p:nvPr>
            <p:ph type="ctrTitle"/>
          </p:nvPr>
        </p:nvSpPr>
        <p:spPr>
          <a:xfrm>
            <a:off x="302559" y="295208"/>
            <a:ext cx="4982136" cy="652809"/>
          </a:xfrm>
        </p:spPr>
        <p:txBody>
          <a:bodyPr/>
          <a:lstStyle/>
          <a:p>
            <a:pPr marL="0" lvl="0" indent="0" rtl="0">
              <a:spcBef>
                <a:spcPts val="0"/>
              </a:spcBef>
              <a:spcAft>
                <a:spcPts val="0"/>
              </a:spcAft>
            </a:pPr>
            <a:r>
              <a:rPr lang="en-US" sz="3000" dirty="0">
                <a:latin typeface="Bakbak One" panose="020B0604020202020204" charset="0"/>
                <a:cs typeface="Bakbak One" panose="020B0604020202020204" charset="0"/>
              </a:rPr>
              <a:t>The Smart Fridge Solution:</a:t>
            </a:r>
          </a:p>
        </p:txBody>
      </p:sp>
      <p:pic>
        <p:nvPicPr>
          <p:cNvPr id="5" name="Picture 4">
            <a:extLst>
              <a:ext uri="{FF2B5EF4-FFF2-40B4-BE49-F238E27FC236}">
                <a16:creationId xmlns:a16="http://schemas.microsoft.com/office/drawing/2014/main" id="{A6E4A747-9BD9-4F16-B023-177D936A7C1B}"/>
              </a:ext>
            </a:extLst>
          </p:cNvPr>
          <p:cNvPicPr>
            <a:picLocks noChangeAspect="1"/>
          </p:cNvPicPr>
          <p:nvPr/>
        </p:nvPicPr>
        <p:blipFill>
          <a:blip r:embed="rId2"/>
          <a:stretch>
            <a:fillRect/>
          </a:stretch>
        </p:blipFill>
        <p:spPr>
          <a:xfrm>
            <a:off x="5715000" y="0"/>
            <a:ext cx="3429000" cy="5143500"/>
          </a:xfrm>
          <a:prstGeom prst="rect">
            <a:avLst/>
          </a:prstGeom>
        </p:spPr>
      </p:pic>
      <p:sp>
        <p:nvSpPr>
          <p:cNvPr id="26" name="Text Placeholder 4">
            <a:extLst>
              <a:ext uri="{FF2B5EF4-FFF2-40B4-BE49-F238E27FC236}">
                <a16:creationId xmlns:a16="http://schemas.microsoft.com/office/drawing/2014/main" id="{1B6D0702-80BD-40A5-A369-E94E1F5DF28B}"/>
              </a:ext>
            </a:extLst>
          </p:cNvPr>
          <p:cNvSpPr txBox="1">
            <a:spLocks/>
          </p:cNvSpPr>
          <p:nvPr/>
        </p:nvSpPr>
        <p:spPr>
          <a:xfrm>
            <a:off x="-26088" y="810538"/>
            <a:ext cx="5639430" cy="42266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9pPr>
          </a:lstStyle>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A small device that can be installed on any existing fridge</a:t>
            </a:r>
          </a:p>
          <a:p>
            <a:pPr marL="438150" indent="-285750">
              <a:buFont typeface="Arial" panose="020B0604020202020204" pitchFamily="34" charset="0"/>
              <a:buChar char="•"/>
            </a:pPr>
            <a:endParaRPr lang="en-US" sz="1600" b="0" dirty="0">
              <a:latin typeface="Cabin" panose="020B0604020202020204" charset="0"/>
              <a:cs typeface="Times New Roman" panose="02020603050405020304" pitchFamily="18" charset="0"/>
            </a:endParaRPr>
          </a:p>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Users input the foods by name or camera, and they are stored in the database</a:t>
            </a:r>
          </a:p>
          <a:p>
            <a:pPr marL="438150" indent="-285750">
              <a:buFont typeface="Arial" panose="020B0604020202020204" pitchFamily="34" charset="0"/>
              <a:buChar char="•"/>
            </a:pPr>
            <a:endParaRPr lang="en-US" sz="1600" b="0" dirty="0">
              <a:latin typeface="Cabin" panose="020B0604020202020204" charset="0"/>
              <a:cs typeface="Times New Roman" panose="02020603050405020304" pitchFamily="18" charset="0"/>
            </a:endParaRPr>
          </a:p>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Expiration dates are automatically calculated depending on the food, or they can be given by the user</a:t>
            </a:r>
          </a:p>
          <a:p>
            <a:pPr marL="438150" indent="-285750">
              <a:buFont typeface="Arial" panose="020B0604020202020204" pitchFamily="34" charset="0"/>
              <a:buChar char="•"/>
            </a:pPr>
            <a:endParaRPr lang="en-US" sz="1600" b="0" dirty="0">
              <a:latin typeface="Cabin" panose="020B0604020202020204" charset="0"/>
              <a:cs typeface="Times New Roman" panose="02020603050405020304" pitchFamily="18" charset="0"/>
            </a:endParaRPr>
          </a:p>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A user-friendly interface showing the food name, expiration date and location. </a:t>
            </a:r>
          </a:p>
          <a:p>
            <a:pPr marL="438150" indent="-285750">
              <a:buFont typeface="Arial" panose="020B0604020202020204" pitchFamily="34" charset="0"/>
              <a:buChar char="•"/>
            </a:pPr>
            <a:endParaRPr lang="en-US" sz="1600" b="0" dirty="0">
              <a:latin typeface="Cabin" panose="020B0604020202020204" charset="0"/>
              <a:cs typeface="Times New Roman" panose="02020603050405020304" pitchFamily="18" charset="0"/>
            </a:endParaRPr>
          </a:p>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Sends reminders and alerts for items that are getting old or close to expiration.</a:t>
            </a:r>
          </a:p>
          <a:p>
            <a:pPr marL="438150" indent="-285750">
              <a:buFont typeface="Arial" panose="020B0604020202020204" pitchFamily="34" charset="0"/>
              <a:buChar char="•"/>
            </a:pPr>
            <a:endParaRPr lang="en-US" sz="1600" b="0" dirty="0">
              <a:latin typeface="Cabin" panose="020B0604020202020204" charset="0"/>
              <a:cs typeface="Times New Roman" panose="02020603050405020304" pitchFamily="18" charset="0"/>
            </a:endParaRPr>
          </a:p>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Helps reduce food waste by giving recipe suggestions and prioritizing items that should be used soon.</a:t>
            </a:r>
          </a:p>
          <a:p>
            <a:pPr marL="438150" indent="-285750">
              <a:buFont typeface="Arial" panose="020B0604020202020204" pitchFamily="34" charset="0"/>
              <a:buChar char="•"/>
            </a:pPr>
            <a:endParaRPr lang="en-US" sz="1600" dirty="0">
              <a:latin typeface="Cabin" panose="020B0604020202020204" charset="0"/>
              <a:cs typeface="Times New Roman" panose="02020603050405020304" pitchFamily="18" charset="0"/>
            </a:endParaRPr>
          </a:p>
        </p:txBody>
      </p:sp>
    </p:spTree>
    <p:extLst>
      <p:ext uri="{BB962C8B-B14F-4D97-AF65-F5344CB8AC3E}">
        <p14:creationId xmlns:p14="http://schemas.microsoft.com/office/powerpoint/2010/main" val="2228786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DADDEE2-D4B4-8AC6-AE2D-30BB34247489}"/>
              </a:ext>
            </a:extLst>
          </p:cNvPr>
          <p:cNvSpPr>
            <a:spLocks noGrp="1"/>
          </p:cNvSpPr>
          <p:nvPr>
            <p:ph type="title"/>
          </p:nvPr>
        </p:nvSpPr>
        <p:spPr>
          <a:xfrm>
            <a:off x="720000" y="56405"/>
            <a:ext cx="7704000" cy="572700"/>
          </a:xfrm>
        </p:spPr>
        <p:txBody>
          <a:bodyPr/>
          <a:lstStyle/>
          <a:p>
            <a:r>
              <a:rPr lang="en-US" dirty="0"/>
              <a:t>View food</a:t>
            </a:r>
          </a:p>
        </p:txBody>
      </p:sp>
      <p:pic>
        <p:nvPicPr>
          <p:cNvPr id="12" name="Picture 11" descr="A screenshot of a computer&#10;&#10;AI-generated content may be incorrect.">
            <a:extLst>
              <a:ext uri="{FF2B5EF4-FFF2-40B4-BE49-F238E27FC236}">
                <a16:creationId xmlns:a16="http://schemas.microsoft.com/office/drawing/2014/main" id="{3E061120-A6F6-4621-2EF7-6872C201BD5A}"/>
              </a:ext>
            </a:extLst>
          </p:cNvPr>
          <p:cNvPicPr>
            <a:picLocks noChangeAspect="1"/>
          </p:cNvPicPr>
          <p:nvPr/>
        </p:nvPicPr>
        <p:blipFill>
          <a:blip r:embed="rId2"/>
          <a:stretch>
            <a:fillRect/>
          </a:stretch>
        </p:blipFill>
        <p:spPr>
          <a:xfrm>
            <a:off x="988185" y="601778"/>
            <a:ext cx="7167629" cy="4541722"/>
          </a:xfrm>
          <a:prstGeom prst="rect">
            <a:avLst/>
          </a:prstGeom>
        </p:spPr>
      </p:pic>
    </p:spTree>
    <p:extLst>
      <p:ext uri="{BB962C8B-B14F-4D97-AF65-F5344CB8AC3E}">
        <p14:creationId xmlns:p14="http://schemas.microsoft.com/office/powerpoint/2010/main" val="3129921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CB2DE-D26B-31B4-4AB4-11F1C96EDC4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36ECD7F-BDF5-2A4C-DE98-C8A683E0F255}"/>
              </a:ext>
            </a:extLst>
          </p:cNvPr>
          <p:cNvSpPr>
            <a:spLocks noGrp="1"/>
          </p:cNvSpPr>
          <p:nvPr>
            <p:ph type="title"/>
          </p:nvPr>
        </p:nvSpPr>
        <p:spPr>
          <a:xfrm>
            <a:off x="720000" y="56405"/>
            <a:ext cx="7704000" cy="572700"/>
          </a:xfrm>
        </p:spPr>
        <p:txBody>
          <a:bodyPr/>
          <a:lstStyle/>
          <a:p>
            <a:r>
              <a:rPr lang="en-US" dirty="0"/>
              <a:t>Food Insertion</a:t>
            </a:r>
          </a:p>
        </p:txBody>
      </p:sp>
      <p:pic>
        <p:nvPicPr>
          <p:cNvPr id="2" name="Insertion demo 2">
            <a:hlinkClick r:id="" action="ppaction://media"/>
            <a:extLst>
              <a:ext uri="{FF2B5EF4-FFF2-40B4-BE49-F238E27FC236}">
                <a16:creationId xmlns:a16="http://schemas.microsoft.com/office/drawing/2014/main" id="{078BD57B-42B2-6B39-24B8-90E1E32E7F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9092" y="629105"/>
            <a:ext cx="7165816" cy="4542603"/>
          </a:xfrm>
          <a:prstGeom prst="rect">
            <a:avLst/>
          </a:prstGeom>
        </p:spPr>
      </p:pic>
    </p:spTree>
    <p:extLst>
      <p:ext uri="{BB962C8B-B14F-4D97-AF65-F5344CB8AC3E}">
        <p14:creationId xmlns:p14="http://schemas.microsoft.com/office/powerpoint/2010/main" val="298128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4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CB2DE-D26B-31B4-4AB4-11F1C96EDC4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36ECD7F-BDF5-2A4C-DE98-C8A683E0F255}"/>
              </a:ext>
            </a:extLst>
          </p:cNvPr>
          <p:cNvSpPr>
            <a:spLocks noGrp="1"/>
          </p:cNvSpPr>
          <p:nvPr>
            <p:ph type="title"/>
          </p:nvPr>
        </p:nvSpPr>
        <p:spPr>
          <a:xfrm>
            <a:off x="720000" y="56405"/>
            <a:ext cx="7704000" cy="572700"/>
          </a:xfrm>
        </p:spPr>
        <p:txBody>
          <a:bodyPr/>
          <a:lstStyle/>
          <a:p>
            <a:r>
              <a:rPr lang="en-US" dirty="0"/>
              <a:t>Food Consumption</a:t>
            </a:r>
          </a:p>
        </p:txBody>
      </p:sp>
      <p:pic>
        <p:nvPicPr>
          <p:cNvPr id="3" name="consumption demo 2">
            <a:hlinkClick r:id="" action="ppaction://media"/>
            <a:extLst>
              <a:ext uri="{FF2B5EF4-FFF2-40B4-BE49-F238E27FC236}">
                <a16:creationId xmlns:a16="http://schemas.microsoft.com/office/drawing/2014/main" id="{76B25E43-EDCB-491F-F876-B84B393D55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26750" y="663543"/>
            <a:ext cx="7090500" cy="4479957"/>
          </a:xfrm>
          <a:prstGeom prst="rect">
            <a:avLst/>
          </a:prstGeom>
        </p:spPr>
      </p:pic>
    </p:spTree>
    <p:extLst>
      <p:ext uri="{BB962C8B-B14F-4D97-AF65-F5344CB8AC3E}">
        <p14:creationId xmlns:p14="http://schemas.microsoft.com/office/powerpoint/2010/main" val="213341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CB2DE-D26B-31B4-4AB4-11F1C96EDC4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36ECD7F-BDF5-2A4C-DE98-C8A683E0F255}"/>
              </a:ext>
            </a:extLst>
          </p:cNvPr>
          <p:cNvSpPr>
            <a:spLocks noGrp="1"/>
          </p:cNvSpPr>
          <p:nvPr>
            <p:ph type="title"/>
          </p:nvPr>
        </p:nvSpPr>
        <p:spPr>
          <a:xfrm>
            <a:off x="720000" y="56405"/>
            <a:ext cx="7704000" cy="572700"/>
          </a:xfrm>
        </p:spPr>
        <p:txBody>
          <a:bodyPr/>
          <a:lstStyle/>
          <a:p>
            <a:r>
              <a:rPr lang="en-US" dirty="0"/>
              <a:t>Recipe Generation</a:t>
            </a:r>
          </a:p>
        </p:txBody>
      </p:sp>
      <p:pic>
        <p:nvPicPr>
          <p:cNvPr id="2" name="recipe demo">
            <a:hlinkClick r:id="" action="ppaction://media"/>
            <a:extLst>
              <a:ext uri="{FF2B5EF4-FFF2-40B4-BE49-F238E27FC236}">
                <a16:creationId xmlns:a16="http://schemas.microsoft.com/office/drawing/2014/main" id="{63C07586-C0CE-C1E4-D2D9-810DB6B321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09650" y="661165"/>
            <a:ext cx="7124700" cy="4482335"/>
          </a:xfrm>
          <a:prstGeom prst="rect">
            <a:avLst/>
          </a:prstGeom>
        </p:spPr>
      </p:pic>
    </p:spTree>
    <p:extLst>
      <p:ext uri="{BB962C8B-B14F-4D97-AF65-F5344CB8AC3E}">
        <p14:creationId xmlns:p14="http://schemas.microsoft.com/office/powerpoint/2010/main" val="357200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4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F349E-B2C9-2E0F-8F97-43266BB3A70C}"/>
              </a:ext>
            </a:extLst>
          </p:cNvPr>
          <p:cNvSpPr>
            <a:spLocks noGrp="1"/>
          </p:cNvSpPr>
          <p:nvPr>
            <p:ph type="title"/>
          </p:nvPr>
        </p:nvSpPr>
        <p:spPr/>
        <p:txBody>
          <a:bodyPr/>
          <a:lstStyle/>
          <a:p>
            <a:r>
              <a:rPr lang="en-US" dirty="0"/>
              <a:t>Hardware and price</a:t>
            </a:r>
          </a:p>
        </p:txBody>
      </p:sp>
      <p:sp>
        <p:nvSpPr>
          <p:cNvPr id="5" name="Text Placeholder 4">
            <a:extLst>
              <a:ext uri="{FF2B5EF4-FFF2-40B4-BE49-F238E27FC236}">
                <a16:creationId xmlns:a16="http://schemas.microsoft.com/office/drawing/2014/main" id="{04D2A713-CFAA-DF6B-5D3D-3E4931C3E25B}"/>
              </a:ext>
            </a:extLst>
          </p:cNvPr>
          <p:cNvSpPr>
            <a:spLocks noGrp="1"/>
          </p:cNvSpPr>
          <p:nvPr>
            <p:ph type="body" idx="1"/>
          </p:nvPr>
        </p:nvSpPr>
        <p:spPr>
          <a:xfrm>
            <a:off x="720000" y="1228675"/>
            <a:ext cx="7704000" cy="3583549"/>
          </a:xfrm>
        </p:spPr>
        <p:txBody>
          <a:bodyPr/>
          <a:lstStyle/>
          <a:p>
            <a:pPr algn="l"/>
            <a:r>
              <a:rPr lang="en-US" sz="2400" b="1" dirty="0">
                <a:latin typeface="Cabin" panose="020B0604020202020204" charset="0"/>
                <a:cs typeface="Times New Roman" panose="02020603050405020304" pitchFamily="18" charset="0"/>
              </a:rPr>
              <a:t>Components: </a:t>
            </a:r>
            <a:r>
              <a:rPr lang="en-US" sz="2400" dirty="0">
                <a:latin typeface="Cabin" panose="020B0604020202020204" charset="0"/>
                <a:cs typeface="Times New Roman" panose="02020603050405020304" pitchFamily="18" charset="0"/>
              </a:rPr>
              <a:t>	</a:t>
            </a:r>
            <a:br>
              <a:rPr lang="en-US" sz="24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High performance processor (Raspberry pi 5)</a:t>
            </a:r>
            <a:br>
              <a:rPr lang="en-US" sz="18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HD camera for food recognition </a:t>
            </a:r>
            <a:br>
              <a:rPr lang="en-US" sz="18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Compact 5″ Touch Screen Monitor</a:t>
            </a:r>
            <a:br>
              <a:rPr lang="en-US" sz="18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Enclosure and power system</a:t>
            </a:r>
          </a:p>
          <a:p>
            <a:pPr algn="l"/>
            <a:endParaRPr lang="en-US" sz="2000" dirty="0">
              <a:latin typeface="Cabin" panose="020B0604020202020204" charset="0"/>
              <a:cs typeface="Times New Roman" panose="02020603050405020304" pitchFamily="18" charset="0"/>
            </a:endParaRPr>
          </a:p>
          <a:p>
            <a:pPr algn="l"/>
            <a:r>
              <a:rPr lang="en-US" sz="2400" b="1" dirty="0">
                <a:latin typeface="Cabin" panose="020B0604020202020204" charset="0"/>
                <a:cs typeface="Times New Roman" panose="02020603050405020304" pitchFamily="18" charset="0"/>
              </a:rPr>
              <a:t>Target retail price: </a:t>
            </a:r>
            <a:r>
              <a:rPr lang="en-US" sz="2400" dirty="0">
                <a:latin typeface="Cabin" panose="020B0604020202020204" charset="0"/>
                <a:cs typeface="Times New Roman" panose="02020603050405020304" pitchFamily="18" charset="0"/>
              </a:rPr>
              <a:t>~$199</a:t>
            </a:r>
          </a:p>
        </p:txBody>
      </p:sp>
    </p:spTree>
    <p:extLst>
      <p:ext uri="{BB962C8B-B14F-4D97-AF65-F5344CB8AC3E}">
        <p14:creationId xmlns:p14="http://schemas.microsoft.com/office/powerpoint/2010/main" val="3400580567"/>
      </p:ext>
    </p:extLst>
  </p:cSld>
  <p:clrMapOvr>
    <a:masterClrMapping/>
  </p:clrMapOvr>
</p:sld>
</file>

<file path=ppt/theme/theme1.xml><?xml version="1.0" encoding="utf-8"?>
<a:theme xmlns:a="http://schemas.openxmlformats.org/drawingml/2006/main" name="F&amp;B (Food &amp; Beverage) Business Plan by Slidesgo">
  <a:themeElements>
    <a:clrScheme name="Simple Light">
      <a:dk1>
        <a:srgbClr val="FFFFFF"/>
      </a:dk1>
      <a:lt1>
        <a:srgbClr val="322825"/>
      </a:lt1>
      <a:dk2>
        <a:srgbClr val="D3BE4F"/>
      </a:dk2>
      <a:lt2>
        <a:srgbClr val="E4613E"/>
      </a:lt2>
      <a:accent1>
        <a:srgbClr val="EDB572"/>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941</TotalTime>
  <Words>1225</Words>
  <Application>Microsoft Office PowerPoint</Application>
  <PresentationFormat>On-screen Show (16:9)</PresentationFormat>
  <Paragraphs>185</Paragraphs>
  <Slides>32</Slides>
  <Notes>17</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Bakbak One</vt:lpstr>
      <vt:lpstr>Arial</vt:lpstr>
      <vt:lpstr>Cabin</vt:lpstr>
      <vt:lpstr>Times New Roman</vt:lpstr>
      <vt:lpstr>Bebas Neue</vt:lpstr>
      <vt:lpstr>F&amp;B (Food &amp; Beverage) Business Plan by Slidesgo</vt:lpstr>
      <vt:lpstr>Presented by  Daniel Berbari Jean-Michel Barakat </vt:lpstr>
      <vt:lpstr>Outline: </vt:lpstr>
      <vt:lpstr>Traditional fridges cannot offer any smart features, only keeping food cold.  Users have to remember each food stored inside the fridge and their expiration date  This increases the risk of forgetting stored food.  This leads to greater chances of food waste and frequently occurring food waste.</vt:lpstr>
      <vt:lpstr>The Smart Fridge Solution:</vt:lpstr>
      <vt:lpstr>View food</vt:lpstr>
      <vt:lpstr>Food Insertion</vt:lpstr>
      <vt:lpstr>Food Consumption</vt:lpstr>
      <vt:lpstr>Recipe Generation</vt:lpstr>
      <vt:lpstr>Hardware and price</vt:lpstr>
      <vt:lpstr>Why it Matters Globally &amp; SDG:</vt:lpstr>
      <vt:lpstr>Technical Overview</vt:lpstr>
      <vt:lpstr>Database:</vt:lpstr>
      <vt:lpstr>Automatic Categorization  &amp; Shelf-Life Estimation: </vt:lpstr>
      <vt:lpstr>PowerPoint Presentation</vt:lpstr>
      <vt:lpstr>Training Process &amp; Optimization</vt:lpstr>
      <vt:lpstr>Gemini LLM</vt:lpstr>
      <vt:lpstr>Recipe Generation</vt:lpstr>
      <vt:lpstr>Future additions</vt:lpstr>
      <vt:lpstr>Conclusion</vt:lpstr>
      <vt:lpstr>Github repo</vt:lpstr>
      <vt:lpstr>PowerPoint Presentation</vt:lpstr>
      <vt:lpstr>Image Classification Program:</vt:lpstr>
      <vt:lpstr>PowerPoint Presentation</vt:lpstr>
      <vt:lpstr>Communication with Gemini:</vt:lpstr>
      <vt:lpstr>PowerPoint Presentation</vt:lpstr>
      <vt:lpstr>Conclusion:</vt:lpstr>
      <vt:lpstr>Thanks!</vt:lpstr>
      <vt:lpstr>PowerPoint Presentation</vt:lpstr>
      <vt:lpstr>How it Work: Viewing Stored Food:</vt:lpstr>
      <vt:lpstr>How it Work: Food Consumption:</vt:lpstr>
      <vt:lpstr>PowerPoint Presentation</vt:lpstr>
      <vt:lpstr>Future additions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Daniel berbary Jean-Michel Barakat</dc:title>
  <dc:creator>Daniel</dc:creator>
  <cp:lastModifiedBy>jean-michel barakat</cp:lastModifiedBy>
  <cp:revision>90</cp:revision>
  <dcterms:modified xsi:type="dcterms:W3CDTF">2025-12-17T16:15:57Z</dcterms:modified>
</cp:coreProperties>
</file>